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442" r:id="rId2"/>
    <p:sldId id="272" r:id="rId3"/>
    <p:sldId id="296" r:id="rId4"/>
    <p:sldId id="324" r:id="rId5"/>
    <p:sldId id="973" r:id="rId6"/>
    <p:sldId id="982" r:id="rId7"/>
    <p:sldId id="974" r:id="rId8"/>
    <p:sldId id="966" r:id="rId9"/>
    <p:sldId id="968" r:id="rId10"/>
    <p:sldId id="971" r:id="rId11"/>
    <p:sldId id="979" r:id="rId12"/>
    <p:sldId id="965" r:id="rId13"/>
    <p:sldId id="445" r:id="rId14"/>
    <p:sldId id="964" r:id="rId15"/>
    <p:sldId id="977" r:id="rId16"/>
    <p:sldId id="352" r:id="rId17"/>
    <p:sldId id="297" r:id="rId18"/>
    <p:sldId id="412" r:id="rId19"/>
    <p:sldId id="298" r:id="rId20"/>
    <p:sldId id="444" r:id="rId21"/>
    <p:sldId id="975" r:id="rId22"/>
    <p:sldId id="981" r:id="rId23"/>
    <p:sldId id="479" r:id="rId24"/>
    <p:sldId id="9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995"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notesViewPr>
    <p:cSldViewPr snapToGrid="0">
      <p:cViewPr varScale="1">
        <p:scale>
          <a:sx n="48" d="100"/>
          <a:sy n="48" d="100"/>
        </p:scale>
        <p:origin x="2752" y="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23AAC-313C-4CB7-9087-81EEF5A57218}" type="doc">
      <dgm:prSet loTypeId="urn:microsoft.com/office/officeart/2005/8/layout/equation2" loCatId="process" qsTypeId="urn:microsoft.com/office/officeart/2005/8/quickstyle/simple1" qsCatId="simple" csTypeId="urn:microsoft.com/office/officeart/2005/8/colors/accent1_2" csCatId="accent1" phldr="1"/>
      <dgm:spPr/>
    </dgm:pt>
    <dgm:pt modelId="{A09AE1F7-E7BC-4C42-9EE8-630EBB325364}">
      <dgm:prSet phldrT="[Text]"/>
      <dgm:spPr>
        <a:solidFill>
          <a:srgbClr val="92D050"/>
        </a:solidFill>
      </dgm:spPr>
      <dgm:t>
        <a:bodyPr/>
        <a:lstStyle/>
        <a:p>
          <a:r>
            <a:rPr lang="en-GB" dirty="0"/>
            <a:t>Pension </a:t>
          </a:r>
        </a:p>
      </dgm:t>
    </dgm:pt>
    <dgm:pt modelId="{1985933F-75A9-41A8-9357-AE2304ED1CDA}" type="parTrans" cxnId="{BC522422-B466-49F8-BB50-CBEA925270B4}">
      <dgm:prSet/>
      <dgm:spPr/>
      <dgm:t>
        <a:bodyPr/>
        <a:lstStyle/>
        <a:p>
          <a:endParaRPr lang="en-GB"/>
        </a:p>
      </dgm:t>
    </dgm:pt>
    <dgm:pt modelId="{125FB534-D8B2-4508-8C27-F8F31EF1B390}" type="sibTrans" cxnId="{BC522422-B466-49F8-BB50-CBEA925270B4}">
      <dgm:prSet/>
      <dgm:spPr/>
      <dgm:t>
        <a:bodyPr/>
        <a:lstStyle/>
        <a:p>
          <a:endParaRPr lang="en-GB"/>
        </a:p>
      </dgm:t>
    </dgm:pt>
    <dgm:pt modelId="{267F4DBB-E440-4B06-8807-F55354C8AC1A}">
      <dgm:prSet phldrT="[Text]"/>
      <dgm:spPr>
        <a:solidFill>
          <a:srgbClr val="FF7C80"/>
        </a:solidFill>
      </dgm:spPr>
      <dgm:t>
        <a:bodyPr/>
        <a:lstStyle/>
        <a:p>
          <a:r>
            <a:rPr lang="en-GB" dirty="0"/>
            <a:t>New salary </a:t>
          </a:r>
        </a:p>
      </dgm:t>
    </dgm:pt>
    <dgm:pt modelId="{EB65C102-1D5F-49DF-A9A4-E43A473FC266}" type="parTrans" cxnId="{021627B7-04E8-4010-A5F7-3062194E180B}">
      <dgm:prSet/>
      <dgm:spPr/>
      <dgm:t>
        <a:bodyPr/>
        <a:lstStyle/>
        <a:p>
          <a:endParaRPr lang="en-GB"/>
        </a:p>
      </dgm:t>
    </dgm:pt>
    <dgm:pt modelId="{591EEC4D-6456-49BE-894E-A566308C16CF}" type="sibTrans" cxnId="{021627B7-04E8-4010-A5F7-3062194E180B}">
      <dgm:prSet/>
      <dgm:spPr/>
      <dgm:t>
        <a:bodyPr/>
        <a:lstStyle/>
        <a:p>
          <a:endParaRPr lang="en-GB"/>
        </a:p>
      </dgm:t>
    </dgm:pt>
    <dgm:pt modelId="{76E11963-E58F-4FD0-8E05-BE15BF53B242}">
      <dgm:prSet phldrT="[Text]"/>
      <dgm:spPr>
        <a:solidFill>
          <a:srgbClr val="0070C0"/>
        </a:solidFill>
      </dgm:spPr>
      <dgm:t>
        <a:bodyPr/>
        <a:lstStyle/>
        <a:p>
          <a:r>
            <a:rPr lang="en-GB" dirty="0"/>
            <a:t>Total earnings </a:t>
          </a:r>
        </a:p>
      </dgm:t>
    </dgm:pt>
    <dgm:pt modelId="{D5502323-6C6E-4D38-9130-F3A989135B54}" type="parTrans" cxnId="{959FA4C9-63A2-4287-9BC6-5D1DF47846F0}">
      <dgm:prSet/>
      <dgm:spPr/>
      <dgm:t>
        <a:bodyPr/>
        <a:lstStyle/>
        <a:p>
          <a:endParaRPr lang="en-GB"/>
        </a:p>
      </dgm:t>
    </dgm:pt>
    <dgm:pt modelId="{B05E43D8-27B3-4EC4-AFD6-19491248C33F}" type="sibTrans" cxnId="{959FA4C9-63A2-4287-9BC6-5D1DF47846F0}">
      <dgm:prSet/>
      <dgm:spPr/>
      <dgm:t>
        <a:bodyPr/>
        <a:lstStyle/>
        <a:p>
          <a:endParaRPr lang="en-GB"/>
        </a:p>
      </dgm:t>
    </dgm:pt>
    <dgm:pt modelId="{2858BBAB-3CF2-48A6-A486-55C211879CF1}" type="pres">
      <dgm:prSet presAssocID="{E1523AAC-313C-4CB7-9087-81EEF5A57218}" presName="Name0" presStyleCnt="0">
        <dgm:presLayoutVars>
          <dgm:dir/>
          <dgm:resizeHandles val="exact"/>
        </dgm:presLayoutVars>
      </dgm:prSet>
      <dgm:spPr/>
    </dgm:pt>
    <dgm:pt modelId="{245926A6-ADC0-4825-B599-6E03A6D06FEC}" type="pres">
      <dgm:prSet presAssocID="{E1523AAC-313C-4CB7-9087-81EEF5A57218}" presName="vNodes" presStyleCnt="0"/>
      <dgm:spPr/>
    </dgm:pt>
    <dgm:pt modelId="{414D651B-36C5-46F9-A44E-0E8F1EDFDBA6}" type="pres">
      <dgm:prSet presAssocID="{A09AE1F7-E7BC-4C42-9EE8-630EBB325364}" presName="node" presStyleLbl="node1" presStyleIdx="0" presStyleCnt="3">
        <dgm:presLayoutVars>
          <dgm:bulletEnabled val="1"/>
        </dgm:presLayoutVars>
      </dgm:prSet>
      <dgm:spPr/>
    </dgm:pt>
    <dgm:pt modelId="{44C970CB-88D6-4F5B-B317-9BE78AC6B0D9}" type="pres">
      <dgm:prSet presAssocID="{125FB534-D8B2-4508-8C27-F8F31EF1B390}" presName="spacerT" presStyleCnt="0"/>
      <dgm:spPr/>
    </dgm:pt>
    <dgm:pt modelId="{07BCF436-89A1-4232-A755-E18362E02402}" type="pres">
      <dgm:prSet presAssocID="{125FB534-D8B2-4508-8C27-F8F31EF1B390}" presName="sibTrans" presStyleLbl="sibTrans2D1" presStyleIdx="0" presStyleCnt="2"/>
      <dgm:spPr/>
    </dgm:pt>
    <dgm:pt modelId="{CD927CE7-1BD1-489D-9316-933D3F365FDA}" type="pres">
      <dgm:prSet presAssocID="{125FB534-D8B2-4508-8C27-F8F31EF1B390}" presName="spacerB" presStyleCnt="0"/>
      <dgm:spPr/>
    </dgm:pt>
    <dgm:pt modelId="{56767AF6-459E-44DB-8C62-6D4BF60195D6}" type="pres">
      <dgm:prSet presAssocID="{267F4DBB-E440-4B06-8807-F55354C8AC1A}" presName="node" presStyleLbl="node1" presStyleIdx="1" presStyleCnt="3">
        <dgm:presLayoutVars>
          <dgm:bulletEnabled val="1"/>
        </dgm:presLayoutVars>
      </dgm:prSet>
      <dgm:spPr/>
    </dgm:pt>
    <dgm:pt modelId="{72BCC2E7-A450-4548-AFC3-79536488313F}" type="pres">
      <dgm:prSet presAssocID="{E1523AAC-313C-4CB7-9087-81EEF5A57218}" presName="sibTransLast" presStyleLbl="sibTrans2D1" presStyleIdx="1" presStyleCnt="2"/>
      <dgm:spPr>
        <a:prstGeom prst="mathEqual">
          <a:avLst/>
        </a:prstGeom>
      </dgm:spPr>
    </dgm:pt>
    <dgm:pt modelId="{2E59D445-D420-4660-8BF4-0D80C3738ABA}" type="pres">
      <dgm:prSet presAssocID="{E1523AAC-313C-4CB7-9087-81EEF5A57218}" presName="connectorText" presStyleLbl="sibTrans2D1" presStyleIdx="1" presStyleCnt="2"/>
      <dgm:spPr/>
    </dgm:pt>
    <dgm:pt modelId="{3DCE6E9A-198C-4C4D-9426-795DBCA28051}" type="pres">
      <dgm:prSet presAssocID="{E1523AAC-313C-4CB7-9087-81EEF5A57218}" presName="lastNode" presStyleLbl="node1" presStyleIdx="2" presStyleCnt="3">
        <dgm:presLayoutVars>
          <dgm:bulletEnabled val="1"/>
        </dgm:presLayoutVars>
      </dgm:prSet>
      <dgm:spPr/>
    </dgm:pt>
  </dgm:ptLst>
  <dgm:cxnLst>
    <dgm:cxn modelId="{BC522422-B466-49F8-BB50-CBEA925270B4}" srcId="{E1523AAC-313C-4CB7-9087-81EEF5A57218}" destId="{A09AE1F7-E7BC-4C42-9EE8-630EBB325364}" srcOrd="0" destOrd="0" parTransId="{1985933F-75A9-41A8-9357-AE2304ED1CDA}" sibTransId="{125FB534-D8B2-4508-8C27-F8F31EF1B390}"/>
    <dgm:cxn modelId="{6A0B322B-4A0B-4E28-B334-7541EC095FA0}" type="presOf" srcId="{591EEC4D-6456-49BE-894E-A566308C16CF}" destId="{72BCC2E7-A450-4548-AFC3-79536488313F}" srcOrd="0" destOrd="0" presId="urn:microsoft.com/office/officeart/2005/8/layout/equation2"/>
    <dgm:cxn modelId="{0EAFB038-8848-4DB0-AFEB-E57BE3101BC3}" type="presOf" srcId="{E1523AAC-313C-4CB7-9087-81EEF5A57218}" destId="{2858BBAB-3CF2-48A6-A486-55C211879CF1}" srcOrd="0" destOrd="0" presId="urn:microsoft.com/office/officeart/2005/8/layout/equation2"/>
    <dgm:cxn modelId="{000C6967-1D1B-4664-912B-AC0FB51F7A6B}" type="presOf" srcId="{A09AE1F7-E7BC-4C42-9EE8-630EBB325364}" destId="{414D651B-36C5-46F9-A44E-0E8F1EDFDBA6}" srcOrd="0" destOrd="0" presId="urn:microsoft.com/office/officeart/2005/8/layout/equation2"/>
    <dgm:cxn modelId="{59A81A77-9015-49A2-B575-5DEE1349DE1A}" type="presOf" srcId="{76E11963-E58F-4FD0-8E05-BE15BF53B242}" destId="{3DCE6E9A-198C-4C4D-9426-795DBCA28051}" srcOrd="0" destOrd="0" presId="urn:microsoft.com/office/officeart/2005/8/layout/equation2"/>
    <dgm:cxn modelId="{61C62158-0912-4EA7-9E0A-287325B05392}" type="presOf" srcId="{267F4DBB-E440-4B06-8807-F55354C8AC1A}" destId="{56767AF6-459E-44DB-8C62-6D4BF60195D6}" srcOrd="0" destOrd="0" presId="urn:microsoft.com/office/officeart/2005/8/layout/equation2"/>
    <dgm:cxn modelId="{88AADF7A-95EA-4521-9F56-1FD98B21F0A8}" type="presOf" srcId="{125FB534-D8B2-4508-8C27-F8F31EF1B390}" destId="{07BCF436-89A1-4232-A755-E18362E02402}" srcOrd="0" destOrd="0" presId="urn:microsoft.com/office/officeart/2005/8/layout/equation2"/>
    <dgm:cxn modelId="{021627B7-04E8-4010-A5F7-3062194E180B}" srcId="{E1523AAC-313C-4CB7-9087-81EEF5A57218}" destId="{267F4DBB-E440-4B06-8807-F55354C8AC1A}" srcOrd="1" destOrd="0" parTransId="{EB65C102-1D5F-49DF-A9A4-E43A473FC266}" sibTransId="{591EEC4D-6456-49BE-894E-A566308C16CF}"/>
    <dgm:cxn modelId="{959FA4C9-63A2-4287-9BC6-5D1DF47846F0}" srcId="{E1523AAC-313C-4CB7-9087-81EEF5A57218}" destId="{76E11963-E58F-4FD0-8E05-BE15BF53B242}" srcOrd="2" destOrd="0" parTransId="{D5502323-6C6E-4D38-9130-F3A989135B54}" sibTransId="{B05E43D8-27B3-4EC4-AFD6-19491248C33F}"/>
    <dgm:cxn modelId="{A6B3DDEE-1D30-46FF-864A-96DDA471366F}" type="presOf" srcId="{591EEC4D-6456-49BE-894E-A566308C16CF}" destId="{2E59D445-D420-4660-8BF4-0D80C3738ABA}" srcOrd="1" destOrd="0" presId="urn:microsoft.com/office/officeart/2005/8/layout/equation2"/>
    <dgm:cxn modelId="{A00DE8A4-49BB-45EF-B5EB-863E2BA044A5}" type="presParOf" srcId="{2858BBAB-3CF2-48A6-A486-55C211879CF1}" destId="{245926A6-ADC0-4825-B599-6E03A6D06FEC}" srcOrd="0" destOrd="0" presId="urn:microsoft.com/office/officeart/2005/8/layout/equation2"/>
    <dgm:cxn modelId="{EB7CCE63-7577-4B5B-8F1B-F9A86AAA0E97}" type="presParOf" srcId="{245926A6-ADC0-4825-B599-6E03A6D06FEC}" destId="{414D651B-36C5-46F9-A44E-0E8F1EDFDBA6}" srcOrd="0" destOrd="0" presId="urn:microsoft.com/office/officeart/2005/8/layout/equation2"/>
    <dgm:cxn modelId="{4D57D8CE-AD0F-4CD9-AF42-9750AC31EE23}" type="presParOf" srcId="{245926A6-ADC0-4825-B599-6E03A6D06FEC}" destId="{44C970CB-88D6-4F5B-B317-9BE78AC6B0D9}" srcOrd="1" destOrd="0" presId="urn:microsoft.com/office/officeart/2005/8/layout/equation2"/>
    <dgm:cxn modelId="{F0CFF883-0C1B-4AC1-B941-06E87CCFB0EB}" type="presParOf" srcId="{245926A6-ADC0-4825-B599-6E03A6D06FEC}" destId="{07BCF436-89A1-4232-A755-E18362E02402}" srcOrd="2" destOrd="0" presId="urn:microsoft.com/office/officeart/2005/8/layout/equation2"/>
    <dgm:cxn modelId="{520F9261-B7C8-48E7-9B14-E99295D80DF1}" type="presParOf" srcId="{245926A6-ADC0-4825-B599-6E03A6D06FEC}" destId="{CD927CE7-1BD1-489D-9316-933D3F365FDA}" srcOrd="3" destOrd="0" presId="urn:microsoft.com/office/officeart/2005/8/layout/equation2"/>
    <dgm:cxn modelId="{5878F8D8-4238-45DE-9D4F-2CB1C1E3DC1F}" type="presParOf" srcId="{245926A6-ADC0-4825-B599-6E03A6D06FEC}" destId="{56767AF6-459E-44DB-8C62-6D4BF60195D6}" srcOrd="4" destOrd="0" presId="urn:microsoft.com/office/officeart/2005/8/layout/equation2"/>
    <dgm:cxn modelId="{F7687D96-D823-473C-AD1C-F09DBF474E27}" type="presParOf" srcId="{2858BBAB-3CF2-48A6-A486-55C211879CF1}" destId="{72BCC2E7-A450-4548-AFC3-79536488313F}" srcOrd="1" destOrd="0" presId="urn:microsoft.com/office/officeart/2005/8/layout/equation2"/>
    <dgm:cxn modelId="{7DAECA38-9E58-48B1-8C7F-4018B14B5F3D}" type="presParOf" srcId="{72BCC2E7-A450-4548-AFC3-79536488313F}" destId="{2E59D445-D420-4660-8BF4-0D80C3738ABA}" srcOrd="0" destOrd="0" presId="urn:microsoft.com/office/officeart/2005/8/layout/equation2"/>
    <dgm:cxn modelId="{94B6B361-3FE9-44F5-9218-E6A35ADA22DC}" type="presParOf" srcId="{2858BBAB-3CF2-48A6-A486-55C211879CF1}" destId="{3DCE6E9A-198C-4C4D-9426-795DBCA28051}"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CBE89-F8FF-4BC1-84DA-6470397B6823}"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GB"/>
        </a:p>
      </dgm:t>
    </dgm:pt>
    <dgm:pt modelId="{1293FF8C-6FA9-4108-952C-EB7F8D25308D}">
      <dgm:prSet phldrT="[Text]" custT="1"/>
      <dgm:spPr>
        <a:solidFill>
          <a:schemeClr val="accent6"/>
        </a:solidFill>
      </dgm:spPr>
      <dgm:t>
        <a:bodyPr/>
        <a:lstStyle/>
        <a:p>
          <a:r>
            <a:rPr lang="en-GB" sz="3200" dirty="0"/>
            <a:t>classic</a:t>
          </a:r>
        </a:p>
      </dgm:t>
    </dgm:pt>
    <dgm:pt modelId="{A2A3D786-7C51-458D-8771-FAEAD8668A8E}" type="parTrans" cxnId="{8D74932A-6651-40B7-A8EF-71AA58E3E014}">
      <dgm:prSet/>
      <dgm:spPr/>
      <dgm:t>
        <a:bodyPr/>
        <a:lstStyle/>
        <a:p>
          <a:endParaRPr lang="en-GB" sz="2000"/>
        </a:p>
      </dgm:t>
    </dgm:pt>
    <dgm:pt modelId="{C18D62B0-4B98-4A04-B0A5-738DB675AEB4}" type="sibTrans" cxnId="{8D74932A-6651-40B7-A8EF-71AA58E3E014}">
      <dgm:prSet/>
      <dgm:spPr/>
      <dgm:t>
        <a:bodyPr/>
        <a:lstStyle/>
        <a:p>
          <a:endParaRPr lang="en-GB" sz="2000"/>
        </a:p>
      </dgm:t>
    </dgm:pt>
    <dgm:pt modelId="{8C3B14C4-886B-46CC-8AA8-24A60EB284FA}">
      <dgm:prSet phldrT="[Text]" custT="1"/>
      <dgm:spPr>
        <a:solidFill>
          <a:srgbClr val="92D050"/>
        </a:solidFill>
      </dgm:spPr>
      <dgm:t>
        <a:bodyPr/>
        <a:lstStyle/>
        <a:p>
          <a:r>
            <a:rPr lang="en-GB" sz="3200" dirty="0"/>
            <a:t>premium</a:t>
          </a:r>
        </a:p>
      </dgm:t>
    </dgm:pt>
    <dgm:pt modelId="{4027BF21-4DA4-4A81-9386-517B22153897}" type="parTrans" cxnId="{36E1B68C-F571-4427-88D8-783903364AE2}">
      <dgm:prSet/>
      <dgm:spPr/>
      <dgm:t>
        <a:bodyPr/>
        <a:lstStyle/>
        <a:p>
          <a:endParaRPr lang="en-GB" sz="2000"/>
        </a:p>
      </dgm:t>
    </dgm:pt>
    <dgm:pt modelId="{0EA3661A-A24D-4BA4-A242-7F2CD6C42525}" type="sibTrans" cxnId="{36E1B68C-F571-4427-88D8-783903364AE2}">
      <dgm:prSet/>
      <dgm:spPr/>
      <dgm:t>
        <a:bodyPr/>
        <a:lstStyle/>
        <a:p>
          <a:endParaRPr lang="en-GB" sz="2000"/>
        </a:p>
      </dgm:t>
    </dgm:pt>
    <dgm:pt modelId="{1A462632-0E41-4ACE-BC62-9B8E7AE9ACDB}">
      <dgm:prSet phldrT="[Text]" custT="1"/>
      <dgm:spPr/>
      <dgm:t>
        <a:bodyPr/>
        <a:lstStyle/>
        <a:p>
          <a:r>
            <a:rPr lang="en-GB" sz="1800" dirty="0">
              <a:solidFill>
                <a:schemeClr val="tx1">
                  <a:lumMod val="65000"/>
                  <a:lumOff val="35000"/>
                </a:schemeClr>
              </a:solidFill>
            </a:rPr>
            <a:t>Your pensionable earnings in your last 12 months, or</a:t>
          </a:r>
        </a:p>
        <a:p>
          <a:r>
            <a:rPr lang="en-GB" sz="1800" dirty="0">
              <a:solidFill>
                <a:schemeClr val="tx1">
                  <a:lumMod val="65000"/>
                  <a:lumOff val="35000"/>
                </a:schemeClr>
              </a:solidFill>
            </a:rPr>
            <a:t>Your highest pensionable earnings in one of the last 2 complete scheme years</a:t>
          </a:r>
          <a:endParaRPr lang="en-GB" sz="1800" dirty="0"/>
        </a:p>
      </dgm:t>
    </dgm:pt>
    <dgm:pt modelId="{78E31447-9D66-4858-97E6-419651AB4A8C}" type="parTrans" cxnId="{F4BC1AC6-6FAC-476A-A171-F8E5FE249D57}">
      <dgm:prSet/>
      <dgm:spPr/>
      <dgm:t>
        <a:bodyPr/>
        <a:lstStyle/>
        <a:p>
          <a:endParaRPr lang="en-GB" sz="2000"/>
        </a:p>
      </dgm:t>
    </dgm:pt>
    <dgm:pt modelId="{A89C591C-052B-42AB-9B1A-90BEA438C7E7}" type="sibTrans" cxnId="{F4BC1AC6-6FAC-476A-A171-F8E5FE249D57}">
      <dgm:prSet/>
      <dgm:spPr/>
      <dgm:t>
        <a:bodyPr/>
        <a:lstStyle/>
        <a:p>
          <a:endParaRPr lang="en-GB" sz="2000"/>
        </a:p>
      </dgm:t>
    </dgm:pt>
    <dgm:pt modelId="{AF4D04A1-6904-413E-AA39-CD16A1651121}">
      <dgm:prSet phldrT="[Text]" custT="1"/>
      <dgm:spPr/>
      <dgm:t>
        <a:bodyPr/>
        <a:lstStyle/>
        <a:p>
          <a:r>
            <a:rPr lang="en-GB" sz="2400" b="1" dirty="0"/>
            <a:t>classic plus</a:t>
          </a:r>
        </a:p>
      </dgm:t>
    </dgm:pt>
    <dgm:pt modelId="{025C58A4-5CC0-4A98-B4DD-4D53AC41F4C9}" type="parTrans" cxnId="{B7148881-CD62-42C6-9C12-BADC70A3E58B}">
      <dgm:prSet/>
      <dgm:spPr/>
      <dgm:t>
        <a:bodyPr/>
        <a:lstStyle/>
        <a:p>
          <a:endParaRPr lang="en-GB"/>
        </a:p>
      </dgm:t>
    </dgm:pt>
    <dgm:pt modelId="{0FB5FAE5-9AD8-4B1E-8932-62575FE5CE52}" type="sibTrans" cxnId="{B7148881-CD62-42C6-9C12-BADC70A3E58B}">
      <dgm:prSet/>
      <dgm:spPr/>
      <dgm:t>
        <a:bodyPr/>
        <a:lstStyle/>
        <a:p>
          <a:endParaRPr lang="en-GB"/>
        </a:p>
      </dgm:t>
    </dgm:pt>
    <dgm:pt modelId="{29F9EFE6-A748-4B1F-B948-D50159081441}">
      <dgm:prSet phldrT="[Text]" custT="1"/>
      <dgm:spPr/>
      <dgm:t>
        <a:bodyPr/>
        <a:lstStyle/>
        <a:p>
          <a:r>
            <a:rPr lang="en-GB" sz="1800" dirty="0">
              <a:solidFill>
                <a:schemeClr val="tx1">
                  <a:lumMod val="65000"/>
                  <a:lumOff val="35000"/>
                </a:schemeClr>
              </a:solidFill>
            </a:rPr>
            <a:t>Your pensionable earnings in your last 12 months, or</a:t>
          </a:r>
          <a:endParaRPr lang="en-GB" sz="1800" b="1" dirty="0"/>
        </a:p>
      </dgm:t>
    </dgm:pt>
    <dgm:pt modelId="{1C6B8241-82CB-4A5B-AB17-9EB4215E8619}" type="parTrans" cxnId="{C829AC17-3DB8-433E-B880-632F1182BC57}">
      <dgm:prSet/>
      <dgm:spPr/>
      <dgm:t>
        <a:bodyPr/>
        <a:lstStyle/>
        <a:p>
          <a:endParaRPr lang="en-GB"/>
        </a:p>
      </dgm:t>
    </dgm:pt>
    <dgm:pt modelId="{AAC77AC1-2C2F-438D-AF07-DC50DF5285D2}" type="sibTrans" cxnId="{C829AC17-3DB8-433E-B880-632F1182BC57}">
      <dgm:prSet/>
      <dgm:spPr/>
      <dgm:t>
        <a:bodyPr/>
        <a:lstStyle/>
        <a:p>
          <a:endParaRPr lang="en-GB"/>
        </a:p>
      </dgm:t>
    </dgm:pt>
    <dgm:pt modelId="{51F62798-1B4E-4BDF-A5CA-F0038BF71EBF}">
      <dgm:prSet phldrT="[Text]" custT="1"/>
      <dgm:spPr/>
      <dgm:t>
        <a:bodyPr/>
        <a:lstStyle/>
        <a:p>
          <a:endParaRPr lang="en-GB" sz="2400" b="1" dirty="0"/>
        </a:p>
      </dgm:t>
    </dgm:pt>
    <dgm:pt modelId="{57558DAA-F543-4D19-8B2D-ED0EF9EB7DB5}" type="parTrans" cxnId="{0EAD1343-73F0-4858-8D8F-42346F70FD9A}">
      <dgm:prSet/>
      <dgm:spPr/>
      <dgm:t>
        <a:bodyPr/>
        <a:lstStyle/>
        <a:p>
          <a:endParaRPr lang="en-GB"/>
        </a:p>
      </dgm:t>
    </dgm:pt>
    <dgm:pt modelId="{15D928E4-F6FD-4A81-B202-DD4A330E2A01}" type="sibTrans" cxnId="{0EAD1343-73F0-4858-8D8F-42346F70FD9A}">
      <dgm:prSet/>
      <dgm:spPr/>
      <dgm:t>
        <a:bodyPr/>
        <a:lstStyle/>
        <a:p>
          <a:endParaRPr lang="en-GB"/>
        </a:p>
      </dgm:t>
    </dgm:pt>
    <dgm:pt modelId="{384CC1DF-0594-408E-9B86-51FFF62D1174}">
      <dgm:prSet custT="1"/>
      <dgm:spPr>
        <a:solidFill>
          <a:schemeClr val="accent5">
            <a:lumMod val="40000"/>
            <a:lumOff val="60000"/>
          </a:schemeClr>
        </a:solidFill>
      </dgm:spPr>
      <dgm:t>
        <a:bodyPr/>
        <a:lstStyle/>
        <a:p>
          <a:r>
            <a:rPr lang="en-GB" sz="2400" b="1" kern="1200" dirty="0" err="1">
              <a:solidFill>
                <a:schemeClr val="bg1"/>
              </a:solidFill>
              <a:latin typeface="Calibri" panose="020F0502020204030204"/>
              <a:ea typeface="+mn-ea"/>
              <a:cs typeface="+mn-cs"/>
            </a:rPr>
            <a:t>nuvos</a:t>
          </a:r>
          <a:endParaRPr lang="en-GB" sz="2400" b="1" kern="1200" dirty="0">
            <a:solidFill>
              <a:schemeClr val="bg1"/>
            </a:solidFill>
            <a:latin typeface="Calibri" panose="020F0502020204030204"/>
            <a:ea typeface="+mn-ea"/>
            <a:cs typeface="+mn-cs"/>
          </a:endParaRPr>
        </a:p>
      </dgm:t>
    </dgm:pt>
    <dgm:pt modelId="{A8E2022D-0991-4F2B-8849-1BE181ABD508}" type="parTrans" cxnId="{30D002C0-2660-4158-894F-4E962B8E1E29}">
      <dgm:prSet/>
      <dgm:spPr/>
      <dgm:t>
        <a:bodyPr/>
        <a:lstStyle/>
        <a:p>
          <a:endParaRPr lang="en-GB"/>
        </a:p>
      </dgm:t>
    </dgm:pt>
    <dgm:pt modelId="{2838F63F-F8C8-48CF-B08E-255C56501509}" type="sibTrans" cxnId="{30D002C0-2660-4158-894F-4E962B8E1E29}">
      <dgm:prSet/>
      <dgm:spPr/>
      <dgm:t>
        <a:bodyPr/>
        <a:lstStyle/>
        <a:p>
          <a:endParaRPr lang="en-GB"/>
        </a:p>
      </dgm:t>
    </dgm:pt>
    <dgm:pt modelId="{EBC9F182-1BAC-4EF4-B310-C8D5FC9FA27A}">
      <dgm:prSet phldrT="[Text]" custT="1"/>
      <dgm:spPr/>
      <dgm:t>
        <a:bodyPr/>
        <a:lstStyle/>
        <a:p>
          <a:r>
            <a:rPr lang="en-GB" sz="1800" dirty="0">
              <a:solidFill>
                <a:schemeClr val="tx1">
                  <a:lumMod val="65000"/>
                  <a:lumOff val="35000"/>
                </a:schemeClr>
              </a:solidFill>
            </a:rPr>
            <a:t>Your actual pensionable pay in your last 12 months </a:t>
          </a:r>
          <a:endParaRPr lang="en-GB" sz="1800" dirty="0"/>
        </a:p>
      </dgm:t>
    </dgm:pt>
    <dgm:pt modelId="{887B34CB-8F6C-436D-8D57-A2085CBE9F82}" type="parTrans" cxnId="{25DA31BA-E064-481B-A017-E4870495B217}">
      <dgm:prSet/>
      <dgm:spPr/>
      <dgm:t>
        <a:bodyPr/>
        <a:lstStyle/>
        <a:p>
          <a:endParaRPr lang="en-GB"/>
        </a:p>
      </dgm:t>
    </dgm:pt>
    <dgm:pt modelId="{A26520EA-1A14-4B52-BC56-4C4FDE064A1D}" type="sibTrans" cxnId="{25DA31BA-E064-481B-A017-E4870495B217}">
      <dgm:prSet/>
      <dgm:spPr/>
      <dgm:t>
        <a:bodyPr/>
        <a:lstStyle/>
        <a:p>
          <a:endParaRPr lang="en-GB"/>
        </a:p>
      </dgm:t>
    </dgm:pt>
    <dgm:pt modelId="{0D0A53B6-616F-4E79-81A8-1FBB39ED8AB8}">
      <dgm:prSet/>
      <dgm:spPr/>
      <dgm:t>
        <a:bodyPr/>
        <a:lstStyle/>
        <a:p>
          <a:endParaRPr lang="en-GB" dirty="0"/>
        </a:p>
      </dgm:t>
    </dgm:pt>
    <dgm:pt modelId="{8BCA06C2-8DF7-401F-983A-16674F92E7D5}" type="parTrans" cxnId="{52BE88CC-28DD-4074-8CFE-5490B44D23AC}">
      <dgm:prSet/>
      <dgm:spPr/>
      <dgm:t>
        <a:bodyPr/>
        <a:lstStyle/>
        <a:p>
          <a:endParaRPr lang="en-GB"/>
        </a:p>
      </dgm:t>
    </dgm:pt>
    <dgm:pt modelId="{4C4DC80E-313D-4599-A4CC-A382CF2C40A8}" type="sibTrans" cxnId="{52BE88CC-28DD-4074-8CFE-5490B44D23AC}">
      <dgm:prSet/>
      <dgm:spPr/>
      <dgm:t>
        <a:bodyPr/>
        <a:lstStyle/>
        <a:p>
          <a:endParaRPr lang="en-GB"/>
        </a:p>
      </dgm:t>
    </dgm:pt>
    <dgm:pt modelId="{1237D0A4-05BA-4D83-BF6E-786C064BA110}">
      <dgm:prSet phldrT="[Text]" custT="1"/>
      <dgm:spPr/>
      <dgm:t>
        <a:bodyPr/>
        <a:lstStyle/>
        <a:p>
          <a:endParaRPr lang="en-GB" sz="2400" dirty="0"/>
        </a:p>
      </dgm:t>
    </dgm:pt>
    <dgm:pt modelId="{920C21C6-C631-4A7F-B368-C072CB5E6E05}" type="parTrans" cxnId="{B7D43351-1764-4D7A-AFC1-35BB9E320340}">
      <dgm:prSet/>
      <dgm:spPr/>
      <dgm:t>
        <a:bodyPr/>
        <a:lstStyle/>
        <a:p>
          <a:endParaRPr lang="en-GB"/>
        </a:p>
      </dgm:t>
    </dgm:pt>
    <dgm:pt modelId="{D88D59CF-7716-4F79-919D-FDD8DF9952F2}" type="sibTrans" cxnId="{B7D43351-1764-4D7A-AFC1-35BB9E320340}">
      <dgm:prSet/>
      <dgm:spPr/>
      <dgm:t>
        <a:bodyPr/>
        <a:lstStyle/>
        <a:p>
          <a:endParaRPr lang="en-GB"/>
        </a:p>
      </dgm:t>
    </dgm:pt>
    <dgm:pt modelId="{E7A75AA2-D5A1-41D6-B63E-50040BB69172}">
      <dgm:prSet phldrT="[Text]" custT="1"/>
      <dgm:spPr/>
      <dgm:t>
        <a:bodyPr/>
        <a:lstStyle/>
        <a:p>
          <a:r>
            <a:rPr lang="en-GB" sz="1800" dirty="0">
              <a:solidFill>
                <a:schemeClr val="tx1">
                  <a:lumMod val="65000"/>
                  <a:lumOff val="35000"/>
                </a:schemeClr>
              </a:solidFill>
            </a:rPr>
            <a:t>The actual pensionable earnings figure used to calculate your pension benefits</a:t>
          </a:r>
          <a:endParaRPr lang="en-GB" sz="1800" dirty="0"/>
        </a:p>
      </dgm:t>
    </dgm:pt>
    <dgm:pt modelId="{0940FE80-998A-4355-B5CD-2CCD7DAD24F1}" type="parTrans" cxnId="{94ECC074-9961-40BB-B63D-66D9448F7C01}">
      <dgm:prSet/>
      <dgm:spPr/>
      <dgm:t>
        <a:bodyPr/>
        <a:lstStyle/>
        <a:p>
          <a:endParaRPr lang="en-GB"/>
        </a:p>
      </dgm:t>
    </dgm:pt>
    <dgm:pt modelId="{5E4C6E83-E5A8-44BD-8097-67E145398D3F}" type="sibTrans" cxnId="{94ECC074-9961-40BB-B63D-66D9448F7C01}">
      <dgm:prSet/>
      <dgm:spPr/>
      <dgm:t>
        <a:bodyPr/>
        <a:lstStyle/>
        <a:p>
          <a:endParaRPr lang="en-GB"/>
        </a:p>
      </dgm:t>
    </dgm:pt>
    <dgm:pt modelId="{87EE14F0-F025-4E9A-98B1-8D2E65DE5A36}">
      <dgm:prSet phldrT="[Text]" custT="1"/>
      <dgm:spPr/>
      <dgm:t>
        <a:bodyPr/>
        <a:lstStyle/>
        <a:p>
          <a:endParaRPr lang="en-GB" sz="2400" dirty="0"/>
        </a:p>
      </dgm:t>
    </dgm:pt>
    <dgm:pt modelId="{D649E484-93C0-4693-BA3E-CEC35E0112D6}" type="parTrans" cxnId="{0812D6D4-938A-413B-8361-E4BE223028CF}">
      <dgm:prSet/>
      <dgm:spPr/>
      <dgm:t>
        <a:bodyPr/>
        <a:lstStyle/>
        <a:p>
          <a:endParaRPr lang="en-GB"/>
        </a:p>
      </dgm:t>
    </dgm:pt>
    <dgm:pt modelId="{D0719974-5942-4115-A6CB-6A83C1861268}" type="sibTrans" cxnId="{0812D6D4-938A-413B-8361-E4BE223028CF}">
      <dgm:prSet/>
      <dgm:spPr/>
      <dgm:t>
        <a:bodyPr/>
        <a:lstStyle/>
        <a:p>
          <a:endParaRPr lang="en-GB"/>
        </a:p>
      </dgm:t>
    </dgm:pt>
    <dgm:pt modelId="{AC2A2093-402F-4947-8C9A-F68BFA4FB51C}">
      <dgm:prSet phldrT="[Text]" custT="1"/>
      <dgm:spPr/>
      <dgm:t>
        <a:bodyPr/>
        <a:lstStyle/>
        <a:p>
          <a:r>
            <a:rPr lang="en-GB" sz="1800" dirty="0">
              <a:solidFill>
                <a:schemeClr val="tx1">
                  <a:lumMod val="65000"/>
                  <a:lumOff val="35000"/>
                </a:schemeClr>
              </a:solidFill>
            </a:rPr>
            <a:t>Your highest pensionable earnings in one of the last 2 complete scheme years</a:t>
          </a:r>
        </a:p>
      </dgm:t>
    </dgm:pt>
    <dgm:pt modelId="{8CCDD5F8-D793-4609-B82A-5DB5629C2254}" type="parTrans" cxnId="{0505B2F8-965A-47EC-B65D-C94F7E0C8111}">
      <dgm:prSet/>
      <dgm:spPr/>
      <dgm:t>
        <a:bodyPr/>
        <a:lstStyle/>
        <a:p>
          <a:endParaRPr lang="en-GB"/>
        </a:p>
      </dgm:t>
    </dgm:pt>
    <dgm:pt modelId="{49828A62-042D-4800-894B-394A354FACC2}" type="sibTrans" cxnId="{0505B2F8-965A-47EC-B65D-C94F7E0C8111}">
      <dgm:prSet/>
      <dgm:spPr/>
      <dgm:t>
        <a:bodyPr/>
        <a:lstStyle/>
        <a:p>
          <a:endParaRPr lang="en-GB"/>
        </a:p>
      </dgm:t>
    </dgm:pt>
    <dgm:pt modelId="{27F19335-C518-42E6-BF1A-9550CDDFC1C1}" type="pres">
      <dgm:prSet presAssocID="{A16CBE89-F8FF-4BC1-84DA-6470397B6823}" presName="Name0" presStyleCnt="0">
        <dgm:presLayoutVars>
          <dgm:chMax/>
          <dgm:chPref val="3"/>
          <dgm:dir/>
          <dgm:animOne val="branch"/>
          <dgm:animLvl val="lvl"/>
        </dgm:presLayoutVars>
      </dgm:prSet>
      <dgm:spPr/>
    </dgm:pt>
    <dgm:pt modelId="{4FA12E11-009D-452C-90C5-F7B4282636E3}" type="pres">
      <dgm:prSet presAssocID="{1293FF8C-6FA9-4108-952C-EB7F8D25308D}" presName="composite" presStyleCnt="0"/>
      <dgm:spPr/>
    </dgm:pt>
    <dgm:pt modelId="{576E02A6-FDF5-44CD-AED4-7AC65B58579E}" type="pres">
      <dgm:prSet presAssocID="{1293FF8C-6FA9-4108-952C-EB7F8D25308D}" presName="FirstChild" presStyleLbl="revTx" presStyleIdx="0" presStyleCnt="8">
        <dgm:presLayoutVars>
          <dgm:chMax val="0"/>
          <dgm:chPref val="0"/>
          <dgm:bulletEnabled val="1"/>
        </dgm:presLayoutVars>
      </dgm:prSet>
      <dgm:spPr/>
    </dgm:pt>
    <dgm:pt modelId="{218C9750-AEC5-4B2A-BBF8-E799036C7F28}" type="pres">
      <dgm:prSet presAssocID="{1293FF8C-6FA9-4108-952C-EB7F8D25308D}" presName="Parent" presStyleLbl="alignNode1" presStyleIdx="0" presStyleCnt="4">
        <dgm:presLayoutVars>
          <dgm:chMax val="3"/>
          <dgm:chPref val="3"/>
          <dgm:bulletEnabled val="1"/>
        </dgm:presLayoutVars>
      </dgm:prSet>
      <dgm:spPr/>
    </dgm:pt>
    <dgm:pt modelId="{0D6838A2-0D7A-4683-A62E-B69954151127}" type="pres">
      <dgm:prSet presAssocID="{1293FF8C-6FA9-4108-952C-EB7F8D25308D}" presName="Accent" presStyleLbl="parChTrans1D1" presStyleIdx="0" presStyleCnt="4"/>
      <dgm:spPr/>
    </dgm:pt>
    <dgm:pt modelId="{01B04022-B5A5-4618-8B34-104FC6595518}" type="pres">
      <dgm:prSet presAssocID="{1293FF8C-6FA9-4108-952C-EB7F8D25308D}" presName="Child" presStyleLbl="revTx" presStyleIdx="1" presStyleCnt="8">
        <dgm:presLayoutVars>
          <dgm:chMax val="0"/>
          <dgm:chPref val="0"/>
          <dgm:bulletEnabled val="1"/>
        </dgm:presLayoutVars>
      </dgm:prSet>
      <dgm:spPr/>
    </dgm:pt>
    <dgm:pt modelId="{37729CEE-73C7-42CD-A4C1-D310FDB1C5CE}" type="pres">
      <dgm:prSet presAssocID="{C18D62B0-4B98-4A04-B0A5-738DB675AEB4}" presName="sibTrans" presStyleCnt="0"/>
      <dgm:spPr/>
    </dgm:pt>
    <dgm:pt modelId="{69CF0BCA-2EEB-48EF-8D61-49220997AE04}" type="pres">
      <dgm:prSet presAssocID="{8C3B14C4-886B-46CC-8AA8-24A60EB284FA}" presName="composite" presStyleCnt="0"/>
      <dgm:spPr/>
    </dgm:pt>
    <dgm:pt modelId="{1699065D-703B-4FEE-9CEB-539252AC6701}" type="pres">
      <dgm:prSet presAssocID="{8C3B14C4-886B-46CC-8AA8-24A60EB284FA}" presName="FirstChild" presStyleLbl="revTx" presStyleIdx="2" presStyleCnt="8">
        <dgm:presLayoutVars>
          <dgm:chMax val="0"/>
          <dgm:chPref val="0"/>
          <dgm:bulletEnabled val="1"/>
        </dgm:presLayoutVars>
      </dgm:prSet>
      <dgm:spPr/>
    </dgm:pt>
    <dgm:pt modelId="{CF4E7F90-CA4D-4E25-AA47-E50D8A5D2E47}" type="pres">
      <dgm:prSet presAssocID="{8C3B14C4-886B-46CC-8AA8-24A60EB284FA}" presName="Parent" presStyleLbl="alignNode1" presStyleIdx="1" presStyleCnt="4">
        <dgm:presLayoutVars>
          <dgm:chMax val="3"/>
          <dgm:chPref val="3"/>
          <dgm:bulletEnabled val="1"/>
        </dgm:presLayoutVars>
      </dgm:prSet>
      <dgm:spPr/>
    </dgm:pt>
    <dgm:pt modelId="{87212CE5-11BD-4400-95A3-2E3207983F80}" type="pres">
      <dgm:prSet presAssocID="{8C3B14C4-886B-46CC-8AA8-24A60EB284FA}" presName="Accent" presStyleLbl="parChTrans1D1" presStyleIdx="1" presStyleCnt="4"/>
      <dgm:spPr/>
    </dgm:pt>
    <dgm:pt modelId="{54C372B5-7922-410C-A030-E6B228CAB367}" type="pres">
      <dgm:prSet presAssocID="{8C3B14C4-886B-46CC-8AA8-24A60EB284FA}" presName="Child" presStyleLbl="revTx" presStyleIdx="3" presStyleCnt="8">
        <dgm:presLayoutVars>
          <dgm:chMax val="0"/>
          <dgm:chPref val="0"/>
          <dgm:bulletEnabled val="1"/>
        </dgm:presLayoutVars>
      </dgm:prSet>
      <dgm:spPr/>
    </dgm:pt>
    <dgm:pt modelId="{2FCB28E7-3951-4A7C-8A6E-BAE552CDCBCE}" type="pres">
      <dgm:prSet presAssocID="{0EA3661A-A24D-4BA4-A242-7F2CD6C42525}" presName="sibTrans" presStyleCnt="0"/>
      <dgm:spPr/>
    </dgm:pt>
    <dgm:pt modelId="{109D5812-4E97-4C79-AC3A-CE75EF5E997E}" type="pres">
      <dgm:prSet presAssocID="{AF4D04A1-6904-413E-AA39-CD16A1651121}" presName="composite" presStyleCnt="0"/>
      <dgm:spPr/>
    </dgm:pt>
    <dgm:pt modelId="{CE2BD346-DDFE-4566-A2F6-92259928116D}" type="pres">
      <dgm:prSet presAssocID="{AF4D04A1-6904-413E-AA39-CD16A1651121}" presName="FirstChild" presStyleLbl="revTx" presStyleIdx="4" presStyleCnt="8">
        <dgm:presLayoutVars>
          <dgm:chMax val="0"/>
          <dgm:chPref val="0"/>
          <dgm:bulletEnabled val="1"/>
        </dgm:presLayoutVars>
      </dgm:prSet>
      <dgm:spPr/>
    </dgm:pt>
    <dgm:pt modelId="{53EE70D4-46C2-4682-9926-8499D3A29DAE}" type="pres">
      <dgm:prSet presAssocID="{AF4D04A1-6904-413E-AA39-CD16A1651121}" presName="Parent" presStyleLbl="alignNode1" presStyleIdx="2" presStyleCnt="4">
        <dgm:presLayoutVars>
          <dgm:chMax val="3"/>
          <dgm:chPref val="3"/>
          <dgm:bulletEnabled val="1"/>
        </dgm:presLayoutVars>
      </dgm:prSet>
      <dgm:spPr/>
    </dgm:pt>
    <dgm:pt modelId="{2E33A79C-C7DE-413F-9137-5A1F3E03FD20}" type="pres">
      <dgm:prSet presAssocID="{AF4D04A1-6904-413E-AA39-CD16A1651121}" presName="Accent" presStyleLbl="parChTrans1D1" presStyleIdx="2" presStyleCnt="4"/>
      <dgm:spPr/>
    </dgm:pt>
    <dgm:pt modelId="{5D6A4CD3-1BA4-4B67-BFC8-E441DE6C68DA}" type="pres">
      <dgm:prSet presAssocID="{AF4D04A1-6904-413E-AA39-CD16A1651121}" presName="Child" presStyleLbl="revTx" presStyleIdx="5" presStyleCnt="8">
        <dgm:presLayoutVars>
          <dgm:chMax val="0"/>
          <dgm:chPref val="0"/>
          <dgm:bulletEnabled val="1"/>
        </dgm:presLayoutVars>
      </dgm:prSet>
      <dgm:spPr/>
    </dgm:pt>
    <dgm:pt modelId="{30DAD5E3-BEB0-4CAC-B75E-DA10BF64BECA}" type="pres">
      <dgm:prSet presAssocID="{0FB5FAE5-9AD8-4B1E-8932-62575FE5CE52}" presName="sibTrans" presStyleCnt="0"/>
      <dgm:spPr/>
    </dgm:pt>
    <dgm:pt modelId="{077B15D3-4DB8-42FA-AF50-EC587A7AC9A2}" type="pres">
      <dgm:prSet presAssocID="{384CC1DF-0594-408E-9B86-51FFF62D1174}" presName="composite" presStyleCnt="0"/>
      <dgm:spPr/>
    </dgm:pt>
    <dgm:pt modelId="{4FF0310D-F018-455D-AA79-506FBCBB55AD}" type="pres">
      <dgm:prSet presAssocID="{384CC1DF-0594-408E-9B86-51FFF62D1174}" presName="FirstChild" presStyleLbl="revTx" presStyleIdx="6" presStyleCnt="8">
        <dgm:presLayoutVars>
          <dgm:chMax val="0"/>
          <dgm:chPref val="0"/>
          <dgm:bulletEnabled val="1"/>
        </dgm:presLayoutVars>
      </dgm:prSet>
      <dgm:spPr/>
    </dgm:pt>
    <dgm:pt modelId="{DA419F81-323A-412E-A182-FC0C5C19B1F8}" type="pres">
      <dgm:prSet presAssocID="{384CC1DF-0594-408E-9B86-51FFF62D1174}" presName="Parent" presStyleLbl="alignNode1" presStyleIdx="3" presStyleCnt="4">
        <dgm:presLayoutVars>
          <dgm:chMax val="3"/>
          <dgm:chPref val="3"/>
          <dgm:bulletEnabled val="1"/>
        </dgm:presLayoutVars>
      </dgm:prSet>
      <dgm:spPr/>
    </dgm:pt>
    <dgm:pt modelId="{C8F4D327-ACE0-41EF-BA08-C81E89CC79F2}" type="pres">
      <dgm:prSet presAssocID="{384CC1DF-0594-408E-9B86-51FFF62D1174}" presName="Accent" presStyleLbl="parChTrans1D1" presStyleIdx="3" presStyleCnt="4"/>
      <dgm:spPr/>
    </dgm:pt>
    <dgm:pt modelId="{F5D28718-B564-4119-AD9F-3D2407094F82}" type="pres">
      <dgm:prSet presAssocID="{384CC1DF-0594-408E-9B86-51FFF62D1174}" presName="Child" presStyleLbl="revTx" presStyleIdx="7" presStyleCnt="8">
        <dgm:presLayoutVars>
          <dgm:chMax val="0"/>
          <dgm:chPref val="0"/>
          <dgm:bulletEnabled val="1"/>
        </dgm:presLayoutVars>
      </dgm:prSet>
      <dgm:spPr/>
    </dgm:pt>
  </dgm:ptLst>
  <dgm:cxnLst>
    <dgm:cxn modelId="{027F8E0A-76FF-447F-8ECF-E685A82291C0}" type="presOf" srcId="{E7A75AA2-D5A1-41D6-B63E-50040BB69172}" destId="{01B04022-B5A5-4618-8B34-104FC6595518}" srcOrd="0" destOrd="0" presId="urn:microsoft.com/office/officeart/2011/layout/TabList"/>
    <dgm:cxn modelId="{C829AC17-3DB8-433E-B880-632F1182BC57}" srcId="{AF4D04A1-6904-413E-AA39-CD16A1651121}" destId="{29F9EFE6-A748-4B1F-B948-D50159081441}" srcOrd="1" destOrd="0" parTransId="{1C6B8241-82CB-4A5B-AB17-9EB4215E8619}" sibTransId="{AAC77AC1-2C2F-438D-AF07-DC50DF5285D2}"/>
    <dgm:cxn modelId="{8D74932A-6651-40B7-A8EF-71AA58E3E014}" srcId="{A16CBE89-F8FF-4BC1-84DA-6470397B6823}" destId="{1293FF8C-6FA9-4108-952C-EB7F8D25308D}" srcOrd="0" destOrd="0" parTransId="{A2A3D786-7C51-458D-8771-FAEAD8668A8E}" sibTransId="{C18D62B0-4B98-4A04-B0A5-738DB675AEB4}"/>
    <dgm:cxn modelId="{ABE32838-5DC5-4AD9-95A4-3A3AD899AD2C}" type="presOf" srcId="{384CC1DF-0594-408E-9B86-51FFF62D1174}" destId="{DA419F81-323A-412E-A182-FC0C5C19B1F8}" srcOrd="0" destOrd="0" presId="urn:microsoft.com/office/officeart/2011/layout/TabList"/>
    <dgm:cxn modelId="{9EF44F39-AB41-48BA-8354-21B0F9BC290D}" type="presOf" srcId="{0D0A53B6-616F-4E79-81A8-1FBB39ED8AB8}" destId="{4FF0310D-F018-455D-AA79-506FBCBB55AD}" srcOrd="0" destOrd="0" presId="urn:microsoft.com/office/officeart/2011/layout/TabList"/>
    <dgm:cxn modelId="{D2680D40-7EDC-4112-ACA6-B9C85B5D138B}" type="presOf" srcId="{87EE14F0-F025-4E9A-98B1-8D2E65DE5A36}" destId="{1699065D-703B-4FEE-9CEB-539252AC6701}" srcOrd="0" destOrd="0" presId="urn:microsoft.com/office/officeart/2011/layout/TabList"/>
    <dgm:cxn modelId="{0EAD1343-73F0-4858-8D8F-42346F70FD9A}" srcId="{AF4D04A1-6904-413E-AA39-CD16A1651121}" destId="{51F62798-1B4E-4BDF-A5CA-F0038BF71EBF}" srcOrd="0" destOrd="0" parTransId="{57558DAA-F543-4D19-8B2D-ED0EF9EB7DB5}" sibTransId="{15D928E4-F6FD-4A81-B202-DD4A330E2A01}"/>
    <dgm:cxn modelId="{E68AE145-3CD6-4A4E-895E-E2105627ACA6}" type="presOf" srcId="{51F62798-1B4E-4BDF-A5CA-F0038BF71EBF}" destId="{CE2BD346-DDFE-4566-A2F6-92259928116D}" srcOrd="0" destOrd="0" presId="urn:microsoft.com/office/officeart/2011/layout/TabList"/>
    <dgm:cxn modelId="{9AE1B146-8A20-40FA-8695-3337BEB5ABAC}" type="presOf" srcId="{1237D0A4-05BA-4D83-BF6E-786C064BA110}" destId="{576E02A6-FDF5-44CD-AED4-7AC65B58579E}" srcOrd="0" destOrd="0" presId="urn:microsoft.com/office/officeart/2011/layout/TabList"/>
    <dgm:cxn modelId="{C6D7FB46-1293-49E7-817F-F59E16B95B14}" type="presOf" srcId="{AF4D04A1-6904-413E-AA39-CD16A1651121}" destId="{53EE70D4-46C2-4682-9926-8499D3A29DAE}" srcOrd="0" destOrd="0" presId="urn:microsoft.com/office/officeart/2011/layout/TabList"/>
    <dgm:cxn modelId="{00A9F76B-53DE-4D1C-BC0A-666E62B3A18D}" type="presOf" srcId="{A16CBE89-F8FF-4BC1-84DA-6470397B6823}" destId="{27F19335-C518-42E6-BF1A-9550CDDFC1C1}" srcOrd="0" destOrd="0" presId="urn:microsoft.com/office/officeart/2011/layout/TabList"/>
    <dgm:cxn modelId="{B7D43351-1764-4D7A-AFC1-35BB9E320340}" srcId="{1293FF8C-6FA9-4108-952C-EB7F8D25308D}" destId="{1237D0A4-05BA-4D83-BF6E-786C064BA110}" srcOrd="0" destOrd="0" parTransId="{920C21C6-C631-4A7F-B368-C072CB5E6E05}" sibTransId="{D88D59CF-7716-4F79-919D-FDD8DF9952F2}"/>
    <dgm:cxn modelId="{94ECC074-9961-40BB-B63D-66D9448F7C01}" srcId="{1293FF8C-6FA9-4108-952C-EB7F8D25308D}" destId="{E7A75AA2-D5A1-41D6-B63E-50040BB69172}" srcOrd="1" destOrd="0" parTransId="{0940FE80-998A-4355-B5CD-2CCD7DAD24F1}" sibTransId="{5E4C6E83-E5A8-44BD-8097-67E145398D3F}"/>
    <dgm:cxn modelId="{B7148881-CD62-42C6-9C12-BADC70A3E58B}" srcId="{A16CBE89-F8FF-4BC1-84DA-6470397B6823}" destId="{AF4D04A1-6904-413E-AA39-CD16A1651121}" srcOrd="2" destOrd="0" parTransId="{025C58A4-5CC0-4A98-B4DD-4D53AC41F4C9}" sibTransId="{0FB5FAE5-9AD8-4B1E-8932-62575FE5CE52}"/>
    <dgm:cxn modelId="{FD321485-9668-4AB8-94A2-9467ECF02921}" type="presOf" srcId="{29F9EFE6-A748-4B1F-B948-D50159081441}" destId="{5D6A4CD3-1BA4-4B67-BFC8-E441DE6C68DA}" srcOrd="0" destOrd="0" presId="urn:microsoft.com/office/officeart/2011/layout/TabList"/>
    <dgm:cxn modelId="{98495F8B-ACB0-4A89-8230-88C553550F86}" type="presOf" srcId="{1293FF8C-6FA9-4108-952C-EB7F8D25308D}" destId="{218C9750-AEC5-4B2A-BBF8-E799036C7F28}" srcOrd="0" destOrd="0" presId="urn:microsoft.com/office/officeart/2011/layout/TabList"/>
    <dgm:cxn modelId="{36E1B68C-F571-4427-88D8-783903364AE2}" srcId="{A16CBE89-F8FF-4BC1-84DA-6470397B6823}" destId="{8C3B14C4-886B-46CC-8AA8-24A60EB284FA}" srcOrd="1" destOrd="0" parTransId="{4027BF21-4DA4-4A81-9386-517B22153897}" sibTransId="{0EA3661A-A24D-4BA4-A242-7F2CD6C42525}"/>
    <dgm:cxn modelId="{DCC041B6-15B0-410F-892E-C00FFB8C52BC}" type="presOf" srcId="{8C3B14C4-886B-46CC-8AA8-24A60EB284FA}" destId="{CF4E7F90-CA4D-4E25-AA47-E50D8A5D2E47}" srcOrd="0" destOrd="0" presId="urn:microsoft.com/office/officeart/2011/layout/TabList"/>
    <dgm:cxn modelId="{25DA31BA-E064-481B-A017-E4870495B217}" srcId="{384CC1DF-0594-408E-9B86-51FFF62D1174}" destId="{EBC9F182-1BAC-4EF4-B310-C8D5FC9FA27A}" srcOrd="1" destOrd="0" parTransId="{887B34CB-8F6C-436D-8D57-A2085CBE9F82}" sibTransId="{A26520EA-1A14-4B52-BC56-4C4FDE064A1D}"/>
    <dgm:cxn modelId="{30D002C0-2660-4158-894F-4E962B8E1E29}" srcId="{A16CBE89-F8FF-4BC1-84DA-6470397B6823}" destId="{384CC1DF-0594-408E-9B86-51FFF62D1174}" srcOrd="3" destOrd="0" parTransId="{A8E2022D-0991-4F2B-8849-1BE181ABD508}" sibTransId="{2838F63F-F8C8-48CF-B08E-255C56501509}"/>
    <dgm:cxn modelId="{588ADDC2-FE08-45D3-ABD6-1DBDC02F7AF9}" type="presOf" srcId="{AC2A2093-402F-4947-8C9A-F68BFA4FB51C}" destId="{5D6A4CD3-1BA4-4B67-BFC8-E441DE6C68DA}" srcOrd="0" destOrd="1" presId="urn:microsoft.com/office/officeart/2011/layout/TabList"/>
    <dgm:cxn modelId="{F4BC1AC6-6FAC-476A-A171-F8E5FE249D57}" srcId="{8C3B14C4-886B-46CC-8AA8-24A60EB284FA}" destId="{1A462632-0E41-4ACE-BC62-9B8E7AE9ACDB}" srcOrd="1" destOrd="0" parTransId="{78E31447-9D66-4858-97E6-419651AB4A8C}" sibTransId="{A89C591C-052B-42AB-9B1A-90BEA438C7E7}"/>
    <dgm:cxn modelId="{854BF7CB-AF1A-4E6C-AC8D-FDC35B8FBCF1}" type="presOf" srcId="{EBC9F182-1BAC-4EF4-B310-C8D5FC9FA27A}" destId="{F5D28718-B564-4119-AD9F-3D2407094F82}" srcOrd="0" destOrd="0" presId="urn:microsoft.com/office/officeart/2011/layout/TabList"/>
    <dgm:cxn modelId="{52BE88CC-28DD-4074-8CFE-5490B44D23AC}" srcId="{384CC1DF-0594-408E-9B86-51FFF62D1174}" destId="{0D0A53B6-616F-4E79-81A8-1FBB39ED8AB8}" srcOrd="0" destOrd="0" parTransId="{8BCA06C2-8DF7-401F-983A-16674F92E7D5}" sibTransId="{4C4DC80E-313D-4599-A4CC-A382CF2C40A8}"/>
    <dgm:cxn modelId="{0812D6D4-938A-413B-8361-E4BE223028CF}" srcId="{8C3B14C4-886B-46CC-8AA8-24A60EB284FA}" destId="{87EE14F0-F025-4E9A-98B1-8D2E65DE5A36}" srcOrd="0" destOrd="0" parTransId="{D649E484-93C0-4693-BA3E-CEC35E0112D6}" sibTransId="{D0719974-5942-4115-A6CB-6A83C1861268}"/>
    <dgm:cxn modelId="{15D876E4-B13D-4B29-B203-682FCBE5BEA7}" type="presOf" srcId="{1A462632-0E41-4ACE-BC62-9B8E7AE9ACDB}" destId="{54C372B5-7922-410C-A030-E6B228CAB367}" srcOrd="0" destOrd="0" presId="urn:microsoft.com/office/officeart/2011/layout/TabList"/>
    <dgm:cxn modelId="{0505B2F8-965A-47EC-B65D-C94F7E0C8111}" srcId="{AF4D04A1-6904-413E-AA39-CD16A1651121}" destId="{AC2A2093-402F-4947-8C9A-F68BFA4FB51C}" srcOrd="2" destOrd="0" parTransId="{8CCDD5F8-D793-4609-B82A-5DB5629C2254}" sibTransId="{49828A62-042D-4800-894B-394A354FACC2}"/>
    <dgm:cxn modelId="{B4DB1F1C-4C35-4E85-A8D7-3511AC501795}" type="presParOf" srcId="{27F19335-C518-42E6-BF1A-9550CDDFC1C1}" destId="{4FA12E11-009D-452C-90C5-F7B4282636E3}" srcOrd="0" destOrd="0" presId="urn:microsoft.com/office/officeart/2011/layout/TabList"/>
    <dgm:cxn modelId="{6D7E0549-E8F7-48DC-8973-0AF1955E6406}" type="presParOf" srcId="{4FA12E11-009D-452C-90C5-F7B4282636E3}" destId="{576E02A6-FDF5-44CD-AED4-7AC65B58579E}" srcOrd="0" destOrd="0" presId="urn:microsoft.com/office/officeart/2011/layout/TabList"/>
    <dgm:cxn modelId="{B1ECC75C-865F-4E3C-B6BF-BABB4B650B9C}" type="presParOf" srcId="{4FA12E11-009D-452C-90C5-F7B4282636E3}" destId="{218C9750-AEC5-4B2A-BBF8-E799036C7F28}" srcOrd="1" destOrd="0" presId="urn:microsoft.com/office/officeart/2011/layout/TabList"/>
    <dgm:cxn modelId="{BBC4B812-A5F2-4E34-8E52-22A43E41B14A}" type="presParOf" srcId="{4FA12E11-009D-452C-90C5-F7B4282636E3}" destId="{0D6838A2-0D7A-4683-A62E-B69954151127}" srcOrd="2" destOrd="0" presId="urn:microsoft.com/office/officeart/2011/layout/TabList"/>
    <dgm:cxn modelId="{2F171311-99E6-4174-BF50-FBD67E5DFE45}" type="presParOf" srcId="{27F19335-C518-42E6-BF1A-9550CDDFC1C1}" destId="{01B04022-B5A5-4618-8B34-104FC6595518}" srcOrd="1" destOrd="0" presId="urn:microsoft.com/office/officeart/2011/layout/TabList"/>
    <dgm:cxn modelId="{E8FDE13A-88F6-48A8-8457-EA507C9B672E}" type="presParOf" srcId="{27F19335-C518-42E6-BF1A-9550CDDFC1C1}" destId="{37729CEE-73C7-42CD-A4C1-D310FDB1C5CE}" srcOrd="2" destOrd="0" presId="urn:microsoft.com/office/officeart/2011/layout/TabList"/>
    <dgm:cxn modelId="{18EF5452-D616-4C9D-A6E8-077475F32D57}" type="presParOf" srcId="{27F19335-C518-42E6-BF1A-9550CDDFC1C1}" destId="{69CF0BCA-2EEB-48EF-8D61-49220997AE04}" srcOrd="3" destOrd="0" presId="urn:microsoft.com/office/officeart/2011/layout/TabList"/>
    <dgm:cxn modelId="{FEB14310-118A-47F6-8FD0-029697884958}" type="presParOf" srcId="{69CF0BCA-2EEB-48EF-8D61-49220997AE04}" destId="{1699065D-703B-4FEE-9CEB-539252AC6701}" srcOrd="0" destOrd="0" presId="urn:microsoft.com/office/officeart/2011/layout/TabList"/>
    <dgm:cxn modelId="{B99B8907-19A6-47D3-A3B5-D02DF10A973D}" type="presParOf" srcId="{69CF0BCA-2EEB-48EF-8D61-49220997AE04}" destId="{CF4E7F90-CA4D-4E25-AA47-E50D8A5D2E47}" srcOrd="1" destOrd="0" presId="urn:microsoft.com/office/officeart/2011/layout/TabList"/>
    <dgm:cxn modelId="{4FE1FACC-571D-44B6-853F-D6E8C8FBBCE4}" type="presParOf" srcId="{69CF0BCA-2EEB-48EF-8D61-49220997AE04}" destId="{87212CE5-11BD-4400-95A3-2E3207983F80}" srcOrd="2" destOrd="0" presId="urn:microsoft.com/office/officeart/2011/layout/TabList"/>
    <dgm:cxn modelId="{68536224-D773-44D0-8FF8-127DA5C3B7CA}" type="presParOf" srcId="{27F19335-C518-42E6-BF1A-9550CDDFC1C1}" destId="{54C372B5-7922-410C-A030-E6B228CAB367}" srcOrd="4" destOrd="0" presId="urn:microsoft.com/office/officeart/2011/layout/TabList"/>
    <dgm:cxn modelId="{013B58F6-DD33-4972-BFCD-6726E755203C}" type="presParOf" srcId="{27F19335-C518-42E6-BF1A-9550CDDFC1C1}" destId="{2FCB28E7-3951-4A7C-8A6E-BAE552CDCBCE}" srcOrd="5" destOrd="0" presId="urn:microsoft.com/office/officeart/2011/layout/TabList"/>
    <dgm:cxn modelId="{258DCBB2-D702-47A1-A482-5A775EE52DE0}" type="presParOf" srcId="{27F19335-C518-42E6-BF1A-9550CDDFC1C1}" destId="{109D5812-4E97-4C79-AC3A-CE75EF5E997E}" srcOrd="6" destOrd="0" presId="urn:microsoft.com/office/officeart/2011/layout/TabList"/>
    <dgm:cxn modelId="{AFE95EC2-24B6-41F7-A83D-821E571099EC}" type="presParOf" srcId="{109D5812-4E97-4C79-AC3A-CE75EF5E997E}" destId="{CE2BD346-DDFE-4566-A2F6-92259928116D}" srcOrd="0" destOrd="0" presId="urn:microsoft.com/office/officeart/2011/layout/TabList"/>
    <dgm:cxn modelId="{A1A4D35D-4A34-46E4-8905-A3F6E5D07F35}" type="presParOf" srcId="{109D5812-4E97-4C79-AC3A-CE75EF5E997E}" destId="{53EE70D4-46C2-4682-9926-8499D3A29DAE}" srcOrd="1" destOrd="0" presId="urn:microsoft.com/office/officeart/2011/layout/TabList"/>
    <dgm:cxn modelId="{78B9339F-5187-4E90-AB0A-E33E817F6DDE}" type="presParOf" srcId="{109D5812-4E97-4C79-AC3A-CE75EF5E997E}" destId="{2E33A79C-C7DE-413F-9137-5A1F3E03FD20}" srcOrd="2" destOrd="0" presId="urn:microsoft.com/office/officeart/2011/layout/TabList"/>
    <dgm:cxn modelId="{A164EFF5-D125-48F4-AADF-76122538E690}" type="presParOf" srcId="{27F19335-C518-42E6-BF1A-9550CDDFC1C1}" destId="{5D6A4CD3-1BA4-4B67-BFC8-E441DE6C68DA}" srcOrd="7" destOrd="0" presId="urn:microsoft.com/office/officeart/2011/layout/TabList"/>
    <dgm:cxn modelId="{B8AA2C18-477E-4EAD-BC79-F0034A148C22}" type="presParOf" srcId="{27F19335-C518-42E6-BF1A-9550CDDFC1C1}" destId="{30DAD5E3-BEB0-4CAC-B75E-DA10BF64BECA}" srcOrd="8" destOrd="0" presId="urn:microsoft.com/office/officeart/2011/layout/TabList"/>
    <dgm:cxn modelId="{CFEDBD59-2E7A-4582-9368-8853BFCA46B5}" type="presParOf" srcId="{27F19335-C518-42E6-BF1A-9550CDDFC1C1}" destId="{077B15D3-4DB8-42FA-AF50-EC587A7AC9A2}" srcOrd="9" destOrd="0" presId="urn:microsoft.com/office/officeart/2011/layout/TabList"/>
    <dgm:cxn modelId="{02B8556D-82FA-40BE-8B47-6CB53FCF2AF9}" type="presParOf" srcId="{077B15D3-4DB8-42FA-AF50-EC587A7AC9A2}" destId="{4FF0310D-F018-455D-AA79-506FBCBB55AD}" srcOrd="0" destOrd="0" presId="urn:microsoft.com/office/officeart/2011/layout/TabList"/>
    <dgm:cxn modelId="{25951FAF-3FCD-4E55-98B6-E98893878AA0}" type="presParOf" srcId="{077B15D3-4DB8-42FA-AF50-EC587A7AC9A2}" destId="{DA419F81-323A-412E-A182-FC0C5C19B1F8}" srcOrd="1" destOrd="0" presId="urn:microsoft.com/office/officeart/2011/layout/TabList"/>
    <dgm:cxn modelId="{3E301C04-126D-4D1B-8272-8CB8E063C0AF}" type="presParOf" srcId="{077B15D3-4DB8-42FA-AF50-EC587A7AC9A2}" destId="{C8F4D327-ACE0-41EF-BA08-C81E89CC79F2}" srcOrd="2" destOrd="0" presId="urn:microsoft.com/office/officeart/2011/layout/TabList"/>
    <dgm:cxn modelId="{E830EDFA-F321-4779-9F9C-447CDBA07372}" type="presParOf" srcId="{27F19335-C518-42E6-BF1A-9550CDDFC1C1}" destId="{F5D28718-B564-4119-AD9F-3D2407094F82}"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DC7D4B-DAE4-4548-B1B2-71FA151FC91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17A536BA-E38E-4E31-BD57-3EFE39B637D2}">
      <dgm:prSet phldrT="[Text]" custT="1"/>
      <dgm:spPr>
        <a:ln>
          <a:solidFill>
            <a:srgbClr val="92D050"/>
          </a:solidFill>
        </a:ln>
      </dgm:spPr>
      <dgm:t>
        <a:bodyPr/>
        <a:lstStyle/>
        <a:p>
          <a:r>
            <a:rPr lang="en-GB" sz="1800" dirty="0">
              <a:solidFill>
                <a:schemeClr val="tx1">
                  <a:lumMod val="65000"/>
                  <a:lumOff val="35000"/>
                </a:schemeClr>
              </a:solidFill>
            </a:rPr>
            <a:t>Not affected by overtime</a:t>
          </a:r>
        </a:p>
        <a:p>
          <a:r>
            <a:rPr lang="en-GB" sz="1800" dirty="0">
              <a:solidFill>
                <a:schemeClr val="tx1">
                  <a:lumMod val="65000"/>
                  <a:lumOff val="35000"/>
                </a:schemeClr>
              </a:solidFill>
            </a:rPr>
            <a:t>/inflation</a:t>
          </a:r>
        </a:p>
      </dgm:t>
    </dgm:pt>
    <dgm:pt modelId="{5A3C34D2-ED24-4339-904C-BDF878C115E0}" type="parTrans" cxnId="{60E4296C-78B3-4D96-A9BC-C2137600A972}">
      <dgm:prSet/>
      <dgm:spPr/>
      <dgm:t>
        <a:bodyPr/>
        <a:lstStyle/>
        <a:p>
          <a:endParaRPr lang="en-GB" sz="2400">
            <a:solidFill>
              <a:schemeClr val="tx1">
                <a:lumMod val="65000"/>
                <a:lumOff val="35000"/>
              </a:schemeClr>
            </a:solidFill>
          </a:endParaRPr>
        </a:p>
      </dgm:t>
    </dgm:pt>
    <dgm:pt modelId="{AA53B85E-06B8-4A57-9595-FF3D1A46EEAB}" type="sibTrans" cxnId="{60E4296C-78B3-4D96-A9BC-C2137600A972}">
      <dgm:prSet/>
      <dgm:spPr/>
      <dgm:t>
        <a:bodyPr/>
        <a:lstStyle/>
        <a:p>
          <a:endParaRPr lang="en-GB" sz="2400">
            <a:solidFill>
              <a:schemeClr val="tx1">
                <a:lumMod val="65000"/>
                <a:lumOff val="35000"/>
              </a:schemeClr>
            </a:solidFill>
          </a:endParaRPr>
        </a:p>
      </dgm:t>
    </dgm:pt>
    <dgm:pt modelId="{7C11E5B1-170D-40A4-A9C4-5252E43D5EDC}">
      <dgm:prSet phldrT="[Text]" custT="1"/>
      <dgm:spPr>
        <a:ln>
          <a:solidFill>
            <a:srgbClr val="FF5050"/>
          </a:solidFill>
        </a:ln>
      </dgm:spPr>
      <dgm:t>
        <a:bodyPr/>
        <a:lstStyle/>
        <a:p>
          <a:r>
            <a:rPr lang="en-GB" sz="1800" dirty="0">
              <a:solidFill>
                <a:schemeClr val="tx1">
                  <a:lumMod val="65000"/>
                  <a:lumOff val="35000"/>
                </a:schemeClr>
              </a:solidFill>
            </a:rPr>
            <a:t>Pre commutation figures used</a:t>
          </a:r>
        </a:p>
      </dgm:t>
    </dgm:pt>
    <dgm:pt modelId="{09847D79-4B0E-4359-9820-D84E240C72B3}" type="parTrans" cxnId="{42A1C585-9D47-41E3-9575-67B54E98A1A7}">
      <dgm:prSet/>
      <dgm:spPr/>
      <dgm:t>
        <a:bodyPr/>
        <a:lstStyle/>
        <a:p>
          <a:endParaRPr lang="en-GB" sz="2400">
            <a:solidFill>
              <a:schemeClr val="tx1">
                <a:lumMod val="65000"/>
                <a:lumOff val="35000"/>
              </a:schemeClr>
            </a:solidFill>
          </a:endParaRPr>
        </a:p>
      </dgm:t>
    </dgm:pt>
    <dgm:pt modelId="{F3311847-E44B-4ECE-A592-82D3627E48E9}" type="sibTrans" cxnId="{42A1C585-9D47-41E3-9575-67B54E98A1A7}">
      <dgm:prSet/>
      <dgm:spPr/>
      <dgm:t>
        <a:bodyPr/>
        <a:lstStyle/>
        <a:p>
          <a:endParaRPr lang="en-GB" sz="2400">
            <a:solidFill>
              <a:schemeClr val="tx1">
                <a:lumMod val="65000"/>
                <a:lumOff val="35000"/>
              </a:schemeClr>
            </a:solidFill>
          </a:endParaRPr>
        </a:p>
      </dgm:t>
    </dgm:pt>
    <dgm:pt modelId="{06470FD4-4853-4E2F-A8EC-D30863E41F85}">
      <dgm:prSet phldrT="[Text]" custT="1"/>
      <dgm:spPr>
        <a:ln>
          <a:solidFill>
            <a:schemeClr val="accent4"/>
          </a:solidFill>
        </a:ln>
      </dgm:spPr>
      <dgm:t>
        <a:bodyPr/>
        <a:lstStyle/>
        <a:p>
          <a:r>
            <a:rPr lang="en-GB" sz="1800" dirty="0">
              <a:solidFill>
                <a:schemeClr val="tx1">
                  <a:lumMod val="65000"/>
                  <a:lumOff val="35000"/>
                </a:schemeClr>
              </a:solidFill>
            </a:rPr>
            <a:t>Removed/</a:t>
          </a:r>
        </a:p>
        <a:p>
          <a:r>
            <a:rPr lang="en-GB" sz="1800" dirty="0">
              <a:solidFill>
                <a:schemeClr val="tx1">
                  <a:lumMod val="65000"/>
                  <a:lumOff val="35000"/>
                </a:schemeClr>
              </a:solidFill>
            </a:rPr>
            <a:t>Adjusted if service changes</a:t>
          </a:r>
        </a:p>
      </dgm:t>
    </dgm:pt>
    <dgm:pt modelId="{0FEE7FDB-0819-4B73-A630-001023A2F860}" type="parTrans" cxnId="{D5685CA5-23E6-4DF1-9B5D-64C6A1667600}">
      <dgm:prSet/>
      <dgm:spPr/>
      <dgm:t>
        <a:bodyPr/>
        <a:lstStyle/>
        <a:p>
          <a:endParaRPr lang="en-GB" sz="2400">
            <a:solidFill>
              <a:schemeClr val="tx1">
                <a:lumMod val="65000"/>
                <a:lumOff val="35000"/>
              </a:schemeClr>
            </a:solidFill>
          </a:endParaRPr>
        </a:p>
      </dgm:t>
    </dgm:pt>
    <dgm:pt modelId="{4F38E4D7-3A54-4DE9-8AA9-DB7401F9B6BC}" type="sibTrans" cxnId="{D5685CA5-23E6-4DF1-9B5D-64C6A1667600}">
      <dgm:prSet/>
      <dgm:spPr/>
      <dgm:t>
        <a:bodyPr/>
        <a:lstStyle/>
        <a:p>
          <a:endParaRPr lang="en-GB" sz="2400">
            <a:solidFill>
              <a:schemeClr val="tx1">
                <a:lumMod val="65000"/>
                <a:lumOff val="35000"/>
              </a:schemeClr>
            </a:solidFill>
          </a:endParaRPr>
        </a:p>
      </dgm:t>
    </dgm:pt>
    <dgm:pt modelId="{CF398CBB-1214-48D0-8A62-B9E5C7B7EF96}" type="pres">
      <dgm:prSet presAssocID="{9CDC7D4B-DAE4-4548-B1B2-71FA151FC919}" presName="Name0" presStyleCnt="0">
        <dgm:presLayoutVars>
          <dgm:chMax val="11"/>
          <dgm:chPref val="11"/>
          <dgm:dir/>
          <dgm:resizeHandles/>
        </dgm:presLayoutVars>
      </dgm:prSet>
      <dgm:spPr/>
    </dgm:pt>
    <dgm:pt modelId="{9324E72E-949F-44F4-8F27-DDECE443F269}" type="pres">
      <dgm:prSet presAssocID="{06470FD4-4853-4E2F-A8EC-D30863E41F85}" presName="Accent3" presStyleCnt="0"/>
      <dgm:spPr/>
    </dgm:pt>
    <dgm:pt modelId="{D2859AFF-1FD4-431A-BE8C-133AAF42D58F}" type="pres">
      <dgm:prSet presAssocID="{06470FD4-4853-4E2F-A8EC-D30863E41F85}" presName="Accent" presStyleLbl="node1" presStyleIdx="0" presStyleCnt="3"/>
      <dgm:spPr>
        <a:solidFill>
          <a:schemeClr val="accent4"/>
        </a:solidFill>
      </dgm:spPr>
    </dgm:pt>
    <dgm:pt modelId="{CF05B844-5A30-4EBA-B347-F0D88176D76B}" type="pres">
      <dgm:prSet presAssocID="{06470FD4-4853-4E2F-A8EC-D30863E41F85}" presName="ParentBackground3" presStyleCnt="0"/>
      <dgm:spPr/>
    </dgm:pt>
    <dgm:pt modelId="{4D1C3443-5526-4D6D-A3DC-06ADD2367317}" type="pres">
      <dgm:prSet presAssocID="{06470FD4-4853-4E2F-A8EC-D30863E41F85}" presName="ParentBackground" presStyleLbl="fgAcc1" presStyleIdx="0" presStyleCnt="3"/>
      <dgm:spPr/>
    </dgm:pt>
    <dgm:pt modelId="{3D31A27B-9AFF-41BA-BB6C-B5F9795BB2DA}" type="pres">
      <dgm:prSet presAssocID="{06470FD4-4853-4E2F-A8EC-D30863E41F85}" presName="Parent3" presStyleLbl="revTx" presStyleIdx="0" presStyleCnt="0">
        <dgm:presLayoutVars>
          <dgm:chMax val="1"/>
          <dgm:chPref val="1"/>
          <dgm:bulletEnabled val="1"/>
        </dgm:presLayoutVars>
      </dgm:prSet>
      <dgm:spPr/>
    </dgm:pt>
    <dgm:pt modelId="{34F83EBD-8012-46E9-8F86-BA1733DFE32C}" type="pres">
      <dgm:prSet presAssocID="{7C11E5B1-170D-40A4-A9C4-5252E43D5EDC}" presName="Accent2" presStyleCnt="0"/>
      <dgm:spPr/>
    </dgm:pt>
    <dgm:pt modelId="{816D306C-1183-4ECF-93F4-EFC34E7CAAFE}" type="pres">
      <dgm:prSet presAssocID="{7C11E5B1-170D-40A4-A9C4-5252E43D5EDC}" presName="Accent" presStyleLbl="node1" presStyleIdx="1" presStyleCnt="3"/>
      <dgm:spPr>
        <a:solidFill>
          <a:srgbClr val="FF5050"/>
        </a:solidFill>
      </dgm:spPr>
    </dgm:pt>
    <dgm:pt modelId="{89A10B4B-809C-434B-9620-C187110126E5}" type="pres">
      <dgm:prSet presAssocID="{7C11E5B1-170D-40A4-A9C4-5252E43D5EDC}" presName="ParentBackground2" presStyleCnt="0"/>
      <dgm:spPr/>
    </dgm:pt>
    <dgm:pt modelId="{0829CED4-2CDE-4848-9248-769FAFE64E38}" type="pres">
      <dgm:prSet presAssocID="{7C11E5B1-170D-40A4-A9C4-5252E43D5EDC}" presName="ParentBackground" presStyleLbl="fgAcc1" presStyleIdx="1" presStyleCnt="3"/>
      <dgm:spPr/>
    </dgm:pt>
    <dgm:pt modelId="{6388538F-F4CB-4A19-AB61-59852EF2B1AF}" type="pres">
      <dgm:prSet presAssocID="{7C11E5B1-170D-40A4-A9C4-5252E43D5EDC}" presName="Parent2" presStyleLbl="revTx" presStyleIdx="0" presStyleCnt="0">
        <dgm:presLayoutVars>
          <dgm:chMax val="1"/>
          <dgm:chPref val="1"/>
          <dgm:bulletEnabled val="1"/>
        </dgm:presLayoutVars>
      </dgm:prSet>
      <dgm:spPr/>
    </dgm:pt>
    <dgm:pt modelId="{B24DCFDF-FC5B-42CA-84BC-783382133A3B}" type="pres">
      <dgm:prSet presAssocID="{17A536BA-E38E-4E31-BD57-3EFE39B637D2}" presName="Accent1" presStyleCnt="0"/>
      <dgm:spPr/>
    </dgm:pt>
    <dgm:pt modelId="{28F5A646-D7D3-4F21-9F65-F238D54BF4F0}" type="pres">
      <dgm:prSet presAssocID="{17A536BA-E38E-4E31-BD57-3EFE39B637D2}" presName="Accent" presStyleLbl="node1" presStyleIdx="2" presStyleCnt="3"/>
      <dgm:spPr>
        <a:solidFill>
          <a:srgbClr val="92D050"/>
        </a:solidFill>
      </dgm:spPr>
    </dgm:pt>
    <dgm:pt modelId="{DFABC80D-3B74-461F-81BC-4556A5669489}" type="pres">
      <dgm:prSet presAssocID="{17A536BA-E38E-4E31-BD57-3EFE39B637D2}" presName="ParentBackground1" presStyleCnt="0"/>
      <dgm:spPr/>
    </dgm:pt>
    <dgm:pt modelId="{E7467DDD-00CE-4AE0-921C-E36EFFB84179}" type="pres">
      <dgm:prSet presAssocID="{17A536BA-E38E-4E31-BD57-3EFE39B637D2}" presName="ParentBackground" presStyleLbl="fgAcc1" presStyleIdx="2" presStyleCnt="3"/>
      <dgm:spPr/>
    </dgm:pt>
    <dgm:pt modelId="{D9AC3993-83AB-40B0-8F43-0ECE9740B907}" type="pres">
      <dgm:prSet presAssocID="{17A536BA-E38E-4E31-BD57-3EFE39B637D2}" presName="Parent1" presStyleLbl="revTx" presStyleIdx="0" presStyleCnt="0">
        <dgm:presLayoutVars>
          <dgm:chMax val="1"/>
          <dgm:chPref val="1"/>
          <dgm:bulletEnabled val="1"/>
        </dgm:presLayoutVars>
      </dgm:prSet>
      <dgm:spPr/>
    </dgm:pt>
  </dgm:ptLst>
  <dgm:cxnLst>
    <dgm:cxn modelId="{64EE2117-C7E2-41AA-9EE8-E94C887DFE08}" type="presOf" srcId="{7C11E5B1-170D-40A4-A9C4-5252E43D5EDC}" destId="{6388538F-F4CB-4A19-AB61-59852EF2B1AF}" srcOrd="1" destOrd="0" presId="urn:microsoft.com/office/officeart/2011/layout/CircleProcess"/>
    <dgm:cxn modelId="{60E4296C-78B3-4D96-A9BC-C2137600A972}" srcId="{9CDC7D4B-DAE4-4548-B1B2-71FA151FC919}" destId="{17A536BA-E38E-4E31-BD57-3EFE39B637D2}" srcOrd="0" destOrd="0" parTransId="{5A3C34D2-ED24-4339-904C-BDF878C115E0}" sibTransId="{AA53B85E-06B8-4A57-9595-FF3D1A46EEAB}"/>
    <dgm:cxn modelId="{C9521C54-49A8-4BDB-844F-2EB03181482D}" type="presOf" srcId="{06470FD4-4853-4E2F-A8EC-D30863E41F85}" destId="{4D1C3443-5526-4D6D-A3DC-06ADD2367317}" srcOrd="0" destOrd="0" presId="urn:microsoft.com/office/officeart/2011/layout/CircleProcess"/>
    <dgm:cxn modelId="{8F896E7A-A1DE-478B-B735-2C4F250D21CB}" type="presOf" srcId="{7C11E5B1-170D-40A4-A9C4-5252E43D5EDC}" destId="{0829CED4-2CDE-4848-9248-769FAFE64E38}" srcOrd="0" destOrd="0" presId="urn:microsoft.com/office/officeart/2011/layout/CircleProcess"/>
    <dgm:cxn modelId="{2C14587B-41E9-43EB-9D38-815A554CF5D1}" type="presOf" srcId="{9CDC7D4B-DAE4-4548-B1B2-71FA151FC919}" destId="{CF398CBB-1214-48D0-8A62-B9E5C7B7EF96}" srcOrd="0" destOrd="0" presId="urn:microsoft.com/office/officeart/2011/layout/CircleProcess"/>
    <dgm:cxn modelId="{42A1C585-9D47-41E3-9575-67B54E98A1A7}" srcId="{9CDC7D4B-DAE4-4548-B1B2-71FA151FC919}" destId="{7C11E5B1-170D-40A4-A9C4-5252E43D5EDC}" srcOrd="1" destOrd="0" parTransId="{09847D79-4B0E-4359-9820-D84E240C72B3}" sibTransId="{F3311847-E44B-4ECE-A592-82D3627E48E9}"/>
    <dgm:cxn modelId="{DA527DA3-B518-429E-8626-8F23ACED31B1}" type="presOf" srcId="{17A536BA-E38E-4E31-BD57-3EFE39B637D2}" destId="{E7467DDD-00CE-4AE0-921C-E36EFFB84179}" srcOrd="0" destOrd="0" presId="urn:microsoft.com/office/officeart/2011/layout/CircleProcess"/>
    <dgm:cxn modelId="{D5685CA5-23E6-4DF1-9B5D-64C6A1667600}" srcId="{9CDC7D4B-DAE4-4548-B1B2-71FA151FC919}" destId="{06470FD4-4853-4E2F-A8EC-D30863E41F85}" srcOrd="2" destOrd="0" parTransId="{0FEE7FDB-0819-4B73-A630-001023A2F860}" sibTransId="{4F38E4D7-3A54-4DE9-8AA9-DB7401F9B6BC}"/>
    <dgm:cxn modelId="{DB4E7DD6-DE79-4139-8F83-FC186E975610}" type="presOf" srcId="{06470FD4-4853-4E2F-A8EC-D30863E41F85}" destId="{3D31A27B-9AFF-41BA-BB6C-B5F9795BB2DA}" srcOrd="1" destOrd="0" presId="urn:microsoft.com/office/officeart/2011/layout/CircleProcess"/>
    <dgm:cxn modelId="{610545EC-1D5F-4C16-8774-D67487021DC5}" type="presOf" srcId="{17A536BA-E38E-4E31-BD57-3EFE39B637D2}" destId="{D9AC3993-83AB-40B0-8F43-0ECE9740B907}" srcOrd="1" destOrd="0" presId="urn:microsoft.com/office/officeart/2011/layout/CircleProcess"/>
    <dgm:cxn modelId="{990DB401-1C50-4C5F-B56C-82D678D63B91}" type="presParOf" srcId="{CF398CBB-1214-48D0-8A62-B9E5C7B7EF96}" destId="{9324E72E-949F-44F4-8F27-DDECE443F269}" srcOrd="0" destOrd="0" presId="urn:microsoft.com/office/officeart/2011/layout/CircleProcess"/>
    <dgm:cxn modelId="{F273C685-10E4-43D5-AC20-456C5AC9611F}" type="presParOf" srcId="{9324E72E-949F-44F4-8F27-DDECE443F269}" destId="{D2859AFF-1FD4-431A-BE8C-133AAF42D58F}" srcOrd="0" destOrd="0" presId="urn:microsoft.com/office/officeart/2011/layout/CircleProcess"/>
    <dgm:cxn modelId="{4F1D23AC-F620-4F7F-B15B-159238E223B5}" type="presParOf" srcId="{CF398CBB-1214-48D0-8A62-B9E5C7B7EF96}" destId="{CF05B844-5A30-4EBA-B347-F0D88176D76B}" srcOrd="1" destOrd="0" presId="urn:microsoft.com/office/officeart/2011/layout/CircleProcess"/>
    <dgm:cxn modelId="{C0E70C1D-DE69-4610-B295-BD317C4A7C87}" type="presParOf" srcId="{CF05B844-5A30-4EBA-B347-F0D88176D76B}" destId="{4D1C3443-5526-4D6D-A3DC-06ADD2367317}" srcOrd="0" destOrd="0" presId="urn:microsoft.com/office/officeart/2011/layout/CircleProcess"/>
    <dgm:cxn modelId="{CEA5FB82-B1CC-4F31-9CEA-42769292C17B}" type="presParOf" srcId="{CF398CBB-1214-48D0-8A62-B9E5C7B7EF96}" destId="{3D31A27B-9AFF-41BA-BB6C-B5F9795BB2DA}" srcOrd="2" destOrd="0" presId="urn:microsoft.com/office/officeart/2011/layout/CircleProcess"/>
    <dgm:cxn modelId="{C1593A37-2394-47BD-B883-3B268813F130}" type="presParOf" srcId="{CF398CBB-1214-48D0-8A62-B9E5C7B7EF96}" destId="{34F83EBD-8012-46E9-8F86-BA1733DFE32C}" srcOrd="3" destOrd="0" presId="urn:microsoft.com/office/officeart/2011/layout/CircleProcess"/>
    <dgm:cxn modelId="{67EA16B2-792A-4054-96D7-C264B0876629}" type="presParOf" srcId="{34F83EBD-8012-46E9-8F86-BA1733DFE32C}" destId="{816D306C-1183-4ECF-93F4-EFC34E7CAAFE}" srcOrd="0" destOrd="0" presId="urn:microsoft.com/office/officeart/2011/layout/CircleProcess"/>
    <dgm:cxn modelId="{0D9C8C51-F819-4EC0-A9EB-2D2984AFF4AE}" type="presParOf" srcId="{CF398CBB-1214-48D0-8A62-B9E5C7B7EF96}" destId="{89A10B4B-809C-434B-9620-C187110126E5}" srcOrd="4" destOrd="0" presId="urn:microsoft.com/office/officeart/2011/layout/CircleProcess"/>
    <dgm:cxn modelId="{FF80C3AA-D054-4D66-B079-B118A32F9CF2}" type="presParOf" srcId="{89A10B4B-809C-434B-9620-C187110126E5}" destId="{0829CED4-2CDE-4848-9248-769FAFE64E38}" srcOrd="0" destOrd="0" presId="urn:microsoft.com/office/officeart/2011/layout/CircleProcess"/>
    <dgm:cxn modelId="{E1B7EBD9-4F32-4BFE-8E98-D26E76A85F5D}" type="presParOf" srcId="{CF398CBB-1214-48D0-8A62-B9E5C7B7EF96}" destId="{6388538F-F4CB-4A19-AB61-59852EF2B1AF}" srcOrd="5" destOrd="0" presId="urn:microsoft.com/office/officeart/2011/layout/CircleProcess"/>
    <dgm:cxn modelId="{552BA058-F77A-4B4E-86AA-FD241B739F37}" type="presParOf" srcId="{CF398CBB-1214-48D0-8A62-B9E5C7B7EF96}" destId="{B24DCFDF-FC5B-42CA-84BC-783382133A3B}" srcOrd="6" destOrd="0" presId="urn:microsoft.com/office/officeart/2011/layout/CircleProcess"/>
    <dgm:cxn modelId="{DAA966EF-30DE-4BB9-B028-A0937C87761F}" type="presParOf" srcId="{B24DCFDF-FC5B-42CA-84BC-783382133A3B}" destId="{28F5A646-D7D3-4F21-9F65-F238D54BF4F0}" srcOrd="0" destOrd="0" presId="urn:microsoft.com/office/officeart/2011/layout/CircleProcess"/>
    <dgm:cxn modelId="{923A6164-FC9D-4A02-B74A-926AF44154C4}" type="presParOf" srcId="{CF398CBB-1214-48D0-8A62-B9E5C7B7EF96}" destId="{DFABC80D-3B74-461F-81BC-4556A5669489}" srcOrd="7" destOrd="0" presId="urn:microsoft.com/office/officeart/2011/layout/CircleProcess"/>
    <dgm:cxn modelId="{C76C1A9C-8E65-4838-8957-00BA56BBE162}" type="presParOf" srcId="{DFABC80D-3B74-461F-81BC-4556A5669489}" destId="{E7467DDD-00CE-4AE0-921C-E36EFFB84179}" srcOrd="0" destOrd="0" presId="urn:microsoft.com/office/officeart/2011/layout/CircleProcess"/>
    <dgm:cxn modelId="{0EF31413-EB32-477D-8877-24734090A377}" type="presParOf" srcId="{CF398CBB-1214-48D0-8A62-B9E5C7B7EF96}" destId="{D9AC3993-83AB-40B0-8F43-0ECE9740B907}"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FCBBC1-6EDD-4B5B-AB87-DE62EDA9B7A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GB"/>
        </a:p>
      </dgm:t>
    </dgm:pt>
    <dgm:pt modelId="{7CFDA5BD-2111-4411-B057-3A91A328F070}">
      <dgm:prSet phldrT="[Text]"/>
      <dgm:spPr>
        <a:ln>
          <a:solidFill>
            <a:schemeClr val="accent6"/>
          </a:solidFill>
        </a:ln>
      </dgm:spPr>
      <dgm:t>
        <a:bodyPr/>
        <a:lstStyle/>
        <a:p>
          <a:r>
            <a:rPr lang="en-GB" dirty="0">
              <a:solidFill>
                <a:schemeClr val="tx1">
                  <a:lumMod val="65000"/>
                  <a:lumOff val="35000"/>
                </a:schemeClr>
              </a:solidFill>
            </a:rPr>
            <a:t>Does not apply to alpha</a:t>
          </a:r>
        </a:p>
      </dgm:t>
    </dgm:pt>
    <dgm:pt modelId="{F6593E4F-7AF1-4A83-A3D8-4F572676F69E}" type="parTrans" cxnId="{9D9AA1E7-EF9D-4782-AB10-3AEBFAB35F0B}">
      <dgm:prSet/>
      <dgm:spPr/>
      <dgm:t>
        <a:bodyPr/>
        <a:lstStyle/>
        <a:p>
          <a:endParaRPr lang="en-GB">
            <a:solidFill>
              <a:schemeClr val="tx1">
                <a:lumMod val="65000"/>
                <a:lumOff val="35000"/>
              </a:schemeClr>
            </a:solidFill>
          </a:endParaRPr>
        </a:p>
      </dgm:t>
    </dgm:pt>
    <dgm:pt modelId="{33479DFA-6729-4F53-AB34-12C00ED3229E}" type="sibTrans" cxnId="{9D9AA1E7-EF9D-4782-AB10-3AEBFAB35F0B}">
      <dgm:prSet/>
      <dgm:spPr/>
      <dgm:t>
        <a:bodyPr/>
        <a:lstStyle/>
        <a:p>
          <a:endParaRPr lang="en-GB">
            <a:solidFill>
              <a:schemeClr val="tx1">
                <a:lumMod val="65000"/>
                <a:lumOff val="35000"/>
              </a:schemeClr>
            </a:solidFill>
          </a:endParaRPr>
        </a:p>
      </dgm:t>
    </dgm:pt>
    <dgm:pt modelId="{F51594A5-3E2C-48BD-A25F-ACBC22EC733E}">
      <dgm:prSet phldrT="[Text]"/>
      <dgm:spPr>
        <a:solidFill>
          <a:schemeClr val="bg1">
            <a:alpha val="90000"/>
          </a:schemeClr>
        </a:solidFill>
      </dgm:spPr>
      <dgm:t>
        <a:bodyPr/>
        <a:lstStyle/>
        <a:p>
          <a:r>
            <a:rPr lang="en-GB" dirty="0">
              <a:solidFill>
                <a:schemeClr val="tx1">
                  <a:lumMod val="65000"/>
                  <a:lumOff val="35000"/>
                </a:schemeClr>
              </a:solidFill>
            </a:rPr>
            <a:t>Does not apply to members over 75</a:t>
          </a:r>
        </a:p>
      </dgm:t>
    </dgm:pt>
    <dgm:pt modelId="{AD28BEEC-9330-4891-B3ED-205FD0982989}" type="parTrans" cxnId="{64BA1D02-B33E-45C8-A9FE-1A9620C4F448}">
      <dgm:prSet/>
      <dgm:spPr/>
      <dgm:t>
        <a:bodyPr/>
        <a:lstStyle/>
        <a:p>
          <a:endParaRPr lang="en-GB">
            <a:solidFill>
              <a:schemeClr val="tx1">
                <a:lumMod val="65000"/>
                <a:lumOff val="35000"/>
              </a:schemeClr>
            </a:solidFill>
          </a:endParaRPr>
        </a:p>
      </dgm:t>
    </dgm:pt>
    <dgm:pt modelId="{F7243F8D-8A5F-43A1-95A3-FBBB309CBC52}" type="sibTrans" cxnId="{64BA1D02-B33E-45C8-A9FE-1A9620C4F448}">
      <dgm:prSet/>
      <dgm:spPr/>
      <dgm:t>
        <a:bodyPr/>
        <a:lstStyle/>
        <a:p>
          <a:endParaRPr lang="en-GB">
            <a:solidFill>
              <a:schemeClr val="tx1">
                <a:lumMod val="65000"/>
                <a:lumOff val="35000"/>
              </a:schemeClr>
            </a:solidFill>
          </a:endParaRPr>
        </a:p>
      </dgm:t>
    </dgm:pt>
    <dgm:pt modelId="{162ABBF3-734B-41E6-A078-0E06635D484F}" type="pres">
      <dgm:prSet presAssocID="{FBFCBBC1-6EDD-4B5B-AB87-DE62EDA9B7A3}" presName="Name0" presStyleCnt="0">
        <dgm:presLayoutVars>
          <dgm:chMax val="11"/>
          <dgm:chPref val="11"/>
          <dgm:dir/>
          <dgm:resizeHandles/>
        </dgm:presLayoutVars>
      </dgm:prSet>
      <dgm:spPr/>
    </dgm:pt>
    <dgm:pt modelId="{B5DE1B33-DA2E-4D0F-9A82-C075B63B4CBC}" type="pres">
      <dgm:prSet presAssocID="{F51594A5-3E2C-48BD-A25F-ACBC22EC733E}" presName="Accent2" presStyleCnt="0"/>
      <dgm:spPr/>
    </dgm:pt>
    <dgm:pt modelId="{94DD1B8D-C5F4-4BBA-A5D1-436B05FE1BFB}" type="pres">
      <dgm:prSet presAssocID="{F51594A5-3E2C-48BD-A25F-ACBC22EC733E}" presName="Accent" presStyleLbl="node1" presStyleIdx="0" presStyleCnt="2"/>
      <dgm:spPr/>
    </dgm:pt>
    <dgm:pt modelId="{07F6FBC7-F638-49A2-B33F-68BF4F2F9586}" type="pres">
      <dgm:prSet presAssocID="{F51594A5-3E2C-48BD-A25F-ACBC22EC733E}" presName="ParentBackground2" presStyleCnt="0"/>
      <dgm:spPr/>
    </dgm:pt>
    <dgm:pt modelId="{C47389A8-BF11-4BFB-9FEA-5420A74E952B}" type="pres">
      <dgm:prSet presAssocID="{F51594A5-3E2C-48BD-A25F-ACBC22EC733E}" presName="ParentBackground" presStyleLbl="fgAcc1" presStyleIdx="0" presStyleCnt="2"/>
      <dgm:spPr/>
    </dgm:pt>
    <dgm:pt modelId="{F0D16391-E8E7-45FF-A96C-C1C093AC8BE6}" type="pres">
      <dgm:prSet presAssocID="{F51594A5-3E2C-48BD-A25F-ACBC22EC733E}" presName="Parent2" presStyleLbl="revTx" presStyleIdx="0" presStyleCnt="0">
        <dgm:presLayoutVars>
          <dgm:chMax val="1"/>
          <dgm:chPref val="1"/>
          <dgm:bulletEnabled val="1"/>
        </dgm:presLayoutVars>
      </dgm:prSet>
      <dgm:spPr/>
    </dgm:pt>
    <dgm:pt modelId="{F5DC64C2-0555-4695-AA03-BD75E8CD5B25}" type="pres">
      <dgm:prSet presAssocID="{7CFDA5BD-2111-4411-B057-3A91A328F070}" presName="Accent1" presStyleCnt="0"/>
      <dgm:spPr/>
    </dgm:pt>
    <dgm:pt modelId="{98910A62-1100-4144-8179-43EC6AAA988F}" type="pres">
      <dgm:prSet presAssocID="{7CFDA5BD-2111-4411-B057-3A91A328F070}" presName="Accent" presStyleLbl="node1" presStyleIdx="1" presStyleCnt="2"/>
      <dgm:spPr>
        <a:solidFill>
          <a:schemeClr val="accent6"/>
        </a:solidFill>
        <a:ln>
          <a:solidFill>
            <a:schemeClr val="accent6"/>
          </a:solidFill>
        </a:ln>
      </dgm:spPr>
    </dgm:pt>
    <dgm:pt modelId="{DD0AD69C-763C-449E-87C5-2F6FCC9C8950}" type="pres">
      <dgm:prSet presAssocID="{7CFDA5BD-2111-4411-B057-3A91A328F070}" presName="ParentBackground1" presStyleCnt="0"/>
      <dgm:spPr/>
    </dgm:pt>
    <dgm:pt modelId="{D2802185-1482-4361-821B-CACC31A8C22F}" type="pres">
      <dgm:prSet presAssocID="{7CFDA5BD-2111-4411-B057-3A91A328F070}" presName="ParentBackground" presStyleLbl="fgAcc1" presStyleIdx="1" presStyleCnt="2"/>
      <dgm:spPr/>
    </dgm:pt>
    <dgm:pt modelId="{B1B40626-4CD8-47D2-A558-874BD68BD822}" type="pres">
      <dgm:prSet presAssocID="{7CFDA5BD-2111-4411-B057-3A91A328F070}" presName="Parent1" presStyleLbl="revTx" presStyleIdx="0" presStyleCnt="0">
        <dgm:presLayoutVars>
          <dgm:chMax val="1"/>
          <dgm:chPref val="1"/>
          <dgm:bulletEnabled val="1"/>
        </dgm:presLayoutVars>
      </dgm:prSet>
      <dgm:spPr/>
    </dgm:pt>
  </dgm:ptLst>
  <dgm:cxnLst>
    <dgm:cxn modelId="{64BA1D02-B33E-45C8-A9FE-1A9620C4F448}" srcId="{FBFCBBC1-6EDD-4B5B-AB87-DE62EDA9B7A3}" destId="{F51594A5-3E2C-48BD-A25F-ACBC22EC733E}" srcOrd="1" destOrd="0" parTransId="{AD28BEEC-9330-4891-B3ED-205FD0982989}" sibTransId="{F7243F8D-8A5F-43A1-95A3-FBBB309CBC52}"/>
    <dgm:cxn modelId="{4C823B12-AA32-4217-B659-757ECE045625}" type="presOf" srcId="{F51594A5-3E2C-48BD-A25F-ACBC22EC733E}" destId="{C47389A8-BF11-4BFB-9FEA-5420A74E952B}" srcOrd="0" destOrd="0" presId="urn:microsoft.com/office/officeart/2011/layout/CircleProcess"/>
    <dgm:cxn modelId="{39C88D32-CE92-4A82-9C67-928A6EDF2699}" type="presOf" srcId="{F51594A5-3E2C-48BD-A25F-ACBC22EC733E}" destId="{F0D16391-E8E7-45FF-A96C-C1C093AC8BE6}" srcOrd="1" destOrd="0" presId="urn:microsoft.com/office/officeart/2011/layout/CircleProcess"/>
    <dgm:cxn modelId="{80244575-11F9-46DB-8F9C-B1AE3CBC0F11}" type="presOf" srcId="{FBFCBBC1-6EDD-4B5B-AB87-DE62EDA9B7A3}" destId="{162ABBF3-734B-41E6-A078-0E06635D484F}" srcOrd="0" destOrd="0" presId="urn:microsoft.com/office/officeart/2011/layout/CircleProcess"/>
    <dgm:cxn modelId="{CB451687-0232-4482-8927-77642B6E8861}" type="presOf" srcId="{7CFDA5BD-2111-4411-B057-3A91A328F070}" destId="{B1B40626-4CD8-47D2-A558-874BD68BD822}" srcOrd="1" destOrd="0" presId="urn:microsoft.com/office/officeart/2011/layout/CircleProcess"/>
    <dgm:cxn modelId="{69971EDE-8B13-470B-B9BC-086B3CD2C67A}" type="presOf" srcId="{7CFDA5BD-2111-4411-B057-3A91A328F070}" destId="{D2802185-1482-4361-821B-CACC31A8C22F}" srcOrd="0" destOrd="0" presId="urn:microsoft.com/office/officeart/2011/layout/CircleProcess"/>
    <dgm:cxn modelId="{9D9AA1E7-EF9D-4782-AB10-3AEBFAB35F0B}" srcId="{FBFCBBC1-6EDD-4B5B-AB87-DE62EDA9B7A3}" destId="{7CFDA5BD-2111-4411-B057-3A91A328F070}" srcOrd="0" destOrd="0" parTransId="{F6593E4F-7AF1-4A83-A3D8-4F572676F69E}" sibTransId="{33479DFA-6729-4F53-AB34-12C00ED3229E}"/>
    <dgm:cxn modelId="{D51B868D-9E69-4521-970A-303D674D6C20}" type="presParOf" srcId="{162ABBF3-734B-41E6-A078-0E06635D484F}" destId="{B5DE1B33-DA2E-4D0F-9A82-C075B63B4CBC}" srcOrd="0" destOrd="0" presId="urn:microsoft.com/office/officeart/2011/layout/CircleProcess"/>
    <dgm:cxn modelId="{BF9C1B12-ED4E-4169-AD73-80EC95887DCC}" type="presParOf" srcId="{B5DE1B33-DA2E-4D0F-9A82-C075B63B4CBC}" destId="{94DD1B8D-C5F4-4BBA-A5D1-436B05FE1BFB}" srcOrd="0" destOrd="0" presId="urn:microsoft.com/office/officeart/2011/layout/CircleProcess"/>
    <dgm:cxn modelId="{C91374BE-46CB-4A0D-95CD-36D997825914}" type="presParOf" srcId="{162ABBF3-734B-41E6-A078-0E06635D484F}" destId="{07F6FBC7-F638-49A2-B33F-68BF4F2F9586}" srcOrd="1" destOrd="0" presId="urn:microsoft.com/office/officeart/2011/layout/CircleProcess"/>
    <dgm:cxn modelId="{F5BEDE96-3DAF-4E95-BA31-92F0A5783224}" type="presParOf" srcId="{07F6FBC7-F638-49A2-B33F-68BF4F2F9586}" destId="{C47389A8-BF11-4BFB-9FEA-5420A74E952B}" srcOrd="0" destOrd="0" presId="urn:microsoft.com/office/officeart/2011/layout/CircleProcess"/>
    <dgm:cxn modelId="{A2731B41-2A96-42D0-84B1-D2A80AA18FBF}" type="presParOf" srcId="{162ABBF3-734B-41E6-A078-0E06635D484F}" destId="{F0D16391-E8E7-45FF-A96C-C1C093AC8BE6}" srcOrd="2" destOrd="0" presId="urn:microsoft.com/office/officeart/2011/layout/CircleProcess"/>
    <dgm:cxn modelId="{05CC2A6A-A0B3-445D-9A2D-C52F61AF0780}" type="presParOf" srcId="{162ABBF3-734B-41E6-A078-0E06635D484F}" destId="{F5DC64C2-0555-4695-AA03-BD75E8CD5B25}" srcOrd="3" destOrd="0" presId="urn:microsoft.com/office/officeart/2011/layout/CircleProcess"/>
    <dgm:cxn modelId="{50467330-BCC6-4EF4-B65B-AF406BE7789F}" type="presParOf" srcId="{F5DC64C2-0555-4695-AA03-BD75E8CD5B25}" destId="{98910A62-1100-4144-8179-43EC6AAA988F}" srcOrd="0" destOrd="0" presId="urn:microsoft.com/office/officeart/2011/layout/CircleProcess"/>
    <dgm:cxn modelId="{C38AA0EF-6FB0-41D3-9CDF-DEBC96BA4AB0}" type="presParOf" srcId="{162ABBF3-734B-41E6-A078-0E06635D484F}" destId="{DD0AD69C-763C-449E-87C5-2F6FCC9C8950}" srcOrd="4" destOrd="0" presId="urn:microsoft.com/office/officeart/2011/layout/CircleProcess"/>
    <dgm:cxn modelId="{767C780B-1481-4B93-9DFC-2D034BA9DC73}" type="presParOf" srcId="{DD0AD69C-763C-449E-87C5-2F6FCC9C8950}" destId="{D2802185-1482-4361-821B-CACC31A8C22F}" srcOrd="0" destOrd="0" presId="urn:microsoft.com/office/officeart/2011/layout/CircleProcess"/>
    <dgm:cxn modelId="{E9D9FDF4-C20C-4E97-9873-33F9C4C71876}" type="presParOf" srcId="{162ABBF3-734B-41E6-A078-0E06635D484F}" destId="{B1B40626-4CD8-47D2-A558-874BD68BD822}" srcOrd="5"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D651B-36C5-46F9-A44E-0E8F1EDFDBA6}">
      <dsp:nvSpPr>
        <dsp:cNvPr id="0" name=""/>
        <dsp:cNvSpPr/>
      </dsp:nvSpPr>
      <dsp:spPr>
        <a:xfrm>
          <a:off x="112351" y="131"/>
          <a:ext cx="1166730" cy="1166730"/>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Pension </a:t>
          </a:r>
        </a:p>
      </dsp:txBody>
      <dsp:txXfrm>
        <a:off x="283215" y="170995"/>
        <a:ext cx="825002" cy="825002"/>
      </dsp:txXfrm>
    </dsp:sp>
    <dsp:sp modelId="{07BCF436-89A1-4232-A755-E18362E02402}">
      <dsp:nvSpPr>
        <dsp:cNvPr id="0" name=""/>
        <dsp:cNvSpPr/>
      </dsp:nvSpPr>
      <dsp:spPr>
        <a:xfrm>
          <a:off x="357365" y="1261600"/>
          <a:ext cx="676703" cy="6767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447062" y="1520371"/>
        <a:ext cx="497309" cy="159161"/>
      </dsp:txXfrm>
    </dsp:sp>
    <dsp:sp modelId="{56767AF6-459E-44DB-8C62-6D4BF60195D6}">
      <dsp:nvSpPr>
        <dsp:cNvPr id="0" name=""/>
        <dsp:cNvSpPr/>
      </dsp:nvSpPr>
      <dsp:spPr>
        <a:xfrm>
          <a:off x="112351" y="2033042"/>
          <a:ext cx="1166730" cy="1166730"/>
        </a:xfrm>
        <a:prstGeom prst="ellipse">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New salary </a:t>
          </a:r>
        </a:p>
      </dsp:txBody>
      <dsp:txXfrm>
        <a:off x="283215" y="2203906"/>
        <a:ext cx="825002" cy="825002"/>
      </dsp:txXfrm>
    </dsp:sp>
    <dsp:sp modelId="{72BCC2E7-A450-4548-AFC3-79536488313F}">
      <dsp:nvSpPr>
        <dsp:cNvPr id="0" name=""/>
        <dsp:cNvSpPr/>
      </dsp:nvSpPr>
      <dsp:spPr>
        <a:xfrm>
          <a:off x="1454091" y="1382940"/>
          <a:ext cx="371020" cy="434023"/>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454091" y="1469745"/>
        <a:ext cx="259714" cy="260413"/>
      </dsp:txXfrm>
    </dsp:sp>
    <dsp:sp modelId="{3DCE6E9A-198C-4C4D-9426-795DBCA28051}">
      <dsp:nvSpPr>
        <dsp:cNvPr id="0" name=""/>
        <dsp:cNvSpPr/>
      </dsp:nvSpPr>
      <dsp:spPr>
        <a:xfrm>
          <a:off x="1979119" y="433221"/>
          <a:ext cx="2333460" cy="2333460"/>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GB" sz="3500" kern="1200" dirty="0"/>
            <a:t>Total earnings </a:t>
          </a:r>
        </a:p>
      </dsp:txBody>
      <dsp:txXfrm>
        <a:off x="2320846" y="774948"/>
        <a:ext cx="1650006" cy="1650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4D327-ACE0-41EF-BA08-C81E89CC79F2}">
      <dsp:nvSpPr>
        <dsp:cNvPr id="0" name=""/>
        <dsp:cNvSpPr/>
      </dsp:nvSpPr>
      <dsp:spPr>
        <a:xfrm>
          <a:off x="0" y="3408888"/>
          <a:ext cx="827359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33A79C-C7DE-413F-9137-5A1F3E03FD20}">
      <dsp:nvSpPr>
        <dsp:cNvPr id="0" name=""/>
        <dsp:cNvSpPr/>
      </dsp:nvSpPr>
      <dsp:spPr>
        <a:xfrm>
          <a:off x="0" y="2384750"/>
          <a:ext cx="827359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212CE5-11BD-4400-95A3-2E3207983F80}">
      <dsp:nvSpPr>
        <dsp:cNvPr id="0" name=""/>
        <dsp:cNvSpPr/>
      </dsp:nvSpPr>
      <dsp:spPr>
        <a:xfrm>
          <a:off x="0" y="1360612"/>
          <a:ext cx="827359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6838A2-0D7A-4683-A62E-B69954151127}">
      <dsp:nvSpPr>
        <dsp:cNvPr id="0" name=""/>
        <dsp:cNvSpPr/>
      </dsp:nvSpPr>
      <dsp:spPr>
        <a:xfrm>
          <a:off x="0" y="336474"/>
          <a:ext cx="8273592"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6E02A6-FDF5-44CD-AED4-7AC65B58579E}">
      <dsp:nvSpPr>
        <dsp:cNvPr id="0" name=""/>
        <dsp:cNvSpPr/>
      </dsp:nvSpPr>
      <dsp:spPr>
        <a:xfrm>
          <a:off x="2151133" y="724"/>
          <a:ext cx="6122458" cy="335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GB" sz="2400" kern="1200" dirty="0"/>
        </a:p>
      </dsp:txBody>
      <dsp:txXfrm>
        <a:off x="2151133" y="724"/>
        <a:ext cx="6122458" cy="335749"/>
      </dsp:txXfrm>
    </dsp:sp>
    <dsp:sp modelId="{218C9750-AEC5-4B2A-BBF8-E799036C7F28}">
      <dsp:nvSpPr>
        <dsp:cNvPr id="0" name=""/>
        <dsp:cNvSpPr/>
      </dsp:nvSpPr>
      <dsp:spPr>
        <a:xfrm>
          <a:off x="0" y="724"/>
          <a:ext cx="2151133" cy="335749"/>
        </a:xfrm>
        <a:prstGeom prst="round2SameRect">
          <a:avLst>
            <a:gd name="adj1" fmla="val 16670"/>
            <a:gd name="adj2" fmla="val 0"/>
          </a:avLst>
        </a:prstGeom>
        <a:solidFill>
          <a:schemeClr val="accent6"/>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classic</a:t>
          </a:r>
        </a:p>
      </dsp:txBody>
      <dsp:txXfrm>
        <a:off x="16393" y="17117"/>
        <a:ext cx="2118347" cy="319356"/>
      </dsp:txXfrm>
    </dsp:sp>
    <dsp:sp modelId="{01B04022-B5A5-4618-8B34-104FC6595518}">
      <dsp:nvSpPr>
        <dsp:cNvPr id="0" name=""/>
        <dsp:cNvSpPr/>
      </dsp:nvSpPr>
      <dsp:spPr>
        <a:xfrm>
          <a:off x="0" y="336474"/>
          <a:ext cx="8273592" cy="6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lumMod val="65000"/>
                  <a:lumOff val="35000"/>
                </a:schemeClr>
              </a:solidFill>
            </a:rPr>
            <a:t>The actual pensionable earnings figure used to calculate your pension benefits</a:t>
          </a:r>
          <a:endParaRPr lang="en-GB" sz="1800" kern="1200" dirty="0"/>
        </a:p>
      </dsp:txBody>
      <dsp:txXfrm>
        <a:off x="0" y="336474"/>
        <a:ext cx="8273592" cy="671600"/>
      </dsp:txXfrm>
    </dsp:sp>
    <dsp:sp modelId="{1699065D-703B-4FEE-9CEB-539252AC6701}">
      <dsp:nvSpPr>
        <dsp:cNvPr id="0" name=""/>
        <dsp:cNvSpPr/>
      </dsp:nvSpPr>
      <dsp:spPr>
        <a:xfrm>
          <a:off x="2151133" y="1024862"/>
          <a:ext cx="6122458" cy="335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GB" sz="2400" kern="1200" dirty="0"/>
        </a:p>
      </dsp:txBody>
      <dsp:txXfrm>
        <a:off x="2151133" y="1024862"/>
        <a:ext cx="6122458" cy="335749"/>
      </dsp:txXfrm>
    </dsp:sp>
    <dsp:sp modelId="{CF4E7F90-CA4D-4E25-AA47-E50D8A5D2E47}">
      <dsp:nvSpPr>
        <dsp:cNvPr id="0" name=""/>
        <dsp:cNvSpPr/>
      </dsp:nvSpPr>
      <dsp:spPr>
        <a:xfrm>
          <a:off x="0" y="1024862"/>
          <a:ext cx="2151133" cy="335749"/>
        </a:xfrm>
        <a:prstGeom prst="round2SameRect">
          <a:avLst>
            <a:gd name="adj1" fmla="val 16670"/>
            <a:gd name="adj2" fmla="val 0"/>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premium</a:t>
          </a:r>
        </a:p>
      </dsp:txBody>
      <dsp:txXfrm>
        <a:off x="16393" y="1041255"/>
        <a:ext cx="2118347" cy="319356"/>
      </dsp:txXfrm>
    </dsp:sp>
    <dsp:sp modelId="{54C372B5-7922-410C-A030-E6B228CAB367}">
      <dsp:nvSpPr>
        <dsp:cNvPr id="0" name=""/>
        <dsp:cNvSpPr/>
      </dsp:nvSpPr>
      <dsp:spPr>
        <a:xfrm>
          <a:off x="0" y="1360612"/>
          <a:ext cx="8273592" cy="6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lumMod val="65000"/>
                  <a:lumOff val="35000"/>
                </a:schemeClr>
              </a:solidFill>
            </a:rPr>
            <a:t>Your pensionable earnings in your last 12 months, or</a:t>
          </a:r>
        </a:p>
        <a:p>
          <a:pPr marL="171450" lvl="1" indent="-171450" algn="l" defTabSz="800100">
            <a:lnSpc>
              <a:spcPct val="90000"/>
            </a:lnSpc>
            <a:spcBef>
              <a:spcPct val="0"/>
            </a:spcBef>
            <a:spcAft>
              <a:spcPct val="15000"/>
            </a:spcAft>
            <a:buChar char="•"/>
          </a:pPr>
          <a:r>
            <a:rPr lang="en-GB" sz="1800" kern="1200" dirty="0">
              <a:solidFill>
                <a:schemeClr val="tx1">
                  <a:lumMod val="65000"/>
                  <a:lumOff val="35000"/>
                </a:schemeClr>
              </a:solidFill>
            </a:rPr>
            <a:t>Your highest pensionable earnings in one of the last 2 complete scheme years</a:t>
          </a:r>
          <a:endParaRPr lang="en-GB" sz="1800" kern="1200" dirty="0"/>
        </a:p>
      </dsp:txBody>
      <dsp:txXfrm>
        <a:off x="0" y="1360612"/>
        <a:ext cx="8273592" cy="671600"/>
      </dsp:txXfrm>
    </dsp:sp>
    <dsp:sp modelId="{CE2BD346-DDFE-4566-A2F6-92259928116D}">
      <dsp:nvSpPr>
        <dsp:cNvPr id="0" name=""/>
        <dsp:cNvSpPr/>
      </dsp:nvSpPr>
      <dsp:spPr>
        <a:xfrm>
          <a:off x="2151133" y="2049000"/>
          <a:ext cx="6122458" cy="335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endParaRPr lang="en-GB" sz="2400" b="1" kern="1200" dirty="0"/>
        </a:p>
      </dsp:txBody>
      <dsp:txXfrm>
        <a:off x="2151133" y="2049000"/>
        <a:ext cx="6122458" cy="335749"/>
      </dsp:txXfrm>
    </dsp:sp>
    <dsp:sp modelId="{53EE70D4-46C2-4682-9926-8499D3A29DAE}">
      <dsp:nvSpPr>
        <dsp:cNvPr id="0" name=""/>
        <dsp:cNvSpPr/>
      </dsp:nvSpPr>
      <dsp:spPr>
        <a:xfrm>
          <a:off x="0" y="2049000"/>
          <a:ext cx="2151133" cy="335749"/>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a:t>classic plus</a:t>
          </a:r>
        </a:p>
      </dsp:txBody>
      <dsp:txXfrm>
        <a:off x="16393" y="2065393"/>
        <a:ext cx="2118347" cy="319356"/>
      </dsp:txXfrm>
    </dsp:sp>
    <dsp:sp modelId="{5D6A4CD3-1BA4-4B67-BFC8-E441DE6C68DA}">
      <dsp:nvSpPr>
        <dsp:cNvPr id="0" name=""/>
        <dsp:cNvSpPr/>
      </dsp:nvSpPr>
      <dsp:spPr>
        <a:xfrm>
          <a:off x="0" y="2384750"/>
          <a:ext cx="8273592" cy="6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lumMod val="65000"/>
                  <a:lumOff val="35000"/>
                </a:schemeClr>
              </a:solidFill>
            </a:rPr>
            <a:t>Your pensionable earnings in your last 12 months, or</a:t>
          </a:r>
          <a:endParaRPr lang="en-GB" sz="1800" b="1" kern="1200" dirty="0"/>
        </a:p>
        <a:p>
          <a:pPr marL="171450" lvl="1" indent="-171450" algn="l" defTabSz="800100">
            <a:lnSpc>
              <a:spcPct val="90000"/>
            </a:lnSpc>
            <a:spcBef>
              <a:spcPct val="0"/>
            </a:spcBef>
            <a:spcAft>
              <a:spcPct val="15000"/>
            </a:spcAft>
            <a:buChar char="•"/>
          </a:pPr>
          <a:r>
            <a:rPr lang="en-GB" sz="1800" kern="1200" dirty="0">
              <a:solidFill>
                <a:schemeClr val="tx1">
                  <a:lumMod val="65000"/>
                  <a:lumOff val="35000"/>
                </a:schemeClr>
              </a:solidFill>
            </a:rPr>
            <a:t>Your highest pensionable earnings in one of the last 2 complete scheme years</a:t>
          </a:r>
        </a:p>
      </dsp:txBody>
      <dsp:txXfrm>
        <a:off x="0" y="2384750"/>
        <a:ext cx="8273592" cy="671600"/>
      </dsp:txXfrm>
    </dsp:sp>
    <dsp:sp modelId="{4FF0310D-F018-455D-AA79-506FBCBB55AD}">
      <dsp:nvSpPr>
        <dsp:cNvPr id="0" name=""/>
        <dsp:cNvSpPr/>
      </dsp:nvSpPr>
      <dsp:spPr>
        <a:xfrm>
          <a:off x="2151133" y="3073138"/>
          <a:ext cx="6122458" cy="335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marL="0" lvl="0" indent="0" algn="l" defTabSz="800100">
            <a:lnSpc>
              <a:spcPct val="90000"/>
            </a:lnSpc>
            <a:spcBef>
              <a:spcPct val="0"/>
            </a:spcBef>
            <a:spcAft>
              <a:spcPct val="35000"/>
            </a:spcAft>
            <a:buNone/>
          </a:pPr>
          <a:endParaRPr lang="en-GB" sz="1800" kern="1200" dirty="0"/>
        </a:p>
      </dsp:txBody>
      <dsp:txXfrm>
        <a:off x="2151133" y="3073138"/>
        <a:ext cx="6122458" cy="335749"/>
      </dsp:txXfrm>
    </dsp:sp>
    <dsp:sp modelId="{DA419F81-323A-412E-A182-FC0C5C19B1F8}">
      <dsp:nvSpPr>
        <dsp:cNvPr id="0" name=""/>
        <dsp:cNvSpPr/>
      </dsp:nvSpPr>
      <dsp:spPr>
        <a:xfrm>
          <a:off x="0" y="3073138"/>
          <a:ext cx="2151133" cy="335749"/>
        </a:xfrm>
        <a:prstGeom prst="round2SameRect">
          <a:avLst>
            <a:gd name="adj1" fmla="val 16670"/>
            <a:gd name="adj2" fmla="val 0"/>
          </a:avLst>
        </a:prstGeom>
        <a:solidFill>
          <a:schemeClr val="accent5">
            <a:lumMod val="40000"/>
            <a:lumOff val="6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GB" sz="2400" b="1" kern="1200" dirty="0" err="1">
              <a:solidFill>
                <a:schemeClr val="bg1"/>
              </a:solidFill>
              <a:latin typeface="Calibri" panose="020F0502020204030204"/>
              <a:ea typeface="+mn-ea"/>
              <a:cs typeface="+mn-cs"/>
            </a:rPr>
            <a:t>nuvos</a:t>
          </a:r>
          <a:endParaRPr lang="en-GB" sz="2400" b="1" kern="1200" dirty="0">
            <a:solidFill>
              <a:schemeClr val="bg1"/>
            </a:solidFill>
            <a:latin typeface="Calibri" panose="020F0502020204030204"/>
            <a:ea typeface="+mn-ea"/>
            <a:cs typeface="+mn-cs"/>
          </a:endParaRPr>
        </a:p>
      </dsp:txBody>
      <dsp:txXfrm>
        <a:off x="16393" y="3089531"/>
        <a:ext cx="2118347" cy="319356"/>
      </dsp:txXfrm>
    </dsp:sp>
    <dsp:sp modelId="{F5D28718-B564-4119-AD9F-3D2407094F82}">
      <dsp:nvSpPr>
        <dsp:cNvPr id="0" name=""/>
        <dsp:cNvSpPr/>
      </dsp:nvSpPr>
      <dsp:spPr>
        <a:xfrm>
          <a:off x="0" y="3408888"/>
          <a:ext cx="8273592" cy="67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GB" sz="1800" kern="1200" dirty="0">
              <a:solidFill>
                <a:schemeClr val="tx1">
                  <a:lumMod val="65000"/>
                  <a:lumOff val="35000"/>
                </a:schemeClr>
              </a:solidFill>
            </a:rPr>
            <a:t>Your actual pensionable pay in your last 12 months </a:t>
          </a:r>
          <a:endParaRPr lang="en-GB" sz="1800" kern="1200" dirty="0"/>
        </a:p>
      </dsp:txBody>
      <dsp:txXfrm>
        <a:off x="0" y="3408888"/>
        <a:ext cx="8273592" cy="671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59AFF-1FD4-431A-BE8C-133AAF42D58F}">
      <dsp:nvSpPr>
        <dsp:cNvPr id="0" name=""/>
        <dsp:cNvSpPr/>
      </dsp:nvSpPr>
      <dsp:spPr>
        <a:xfrm>
          <a:off x="5033328" y="1106308"/>
          <a:ext cx="2195626" cy="2196032"/>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C3443-5526-4D6D-A3DC-06ADD2367317}">
      <dsp:nvSpPr>
        <dsp:cNvPr id="0" name=""/>
        <dsp:cNvSpPr/>
      </dsp:nvSpPr>
      <dsp:spPr>
        <a:xfrm>
          <a:off x="5106230" y="1179522"/>
          <a:ext cx="2049823" cy="2049605"/>
        </a:xfrm>
        <a:prstGeom prst="ellipse">
          <a:avLst/>
        </a:prstGeom>
        <a:solidFill>
          <a:schemeClr val="lt1">
            <a:alpha val="90000"/>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65000"/>
                  <a:lumOff val="35000"/>
                </a:schemeClr>
              </a:solidFill>
            </a:rPr>
            <a:t>Removed/</a:t>
          </a:r>
        </a:p>
        <a:p>
          <a:pPr marL="0" lvl="0" indent="0" algn="ctr" defTabSz="800100">
            <a:lnSpc>
              <a:spcPct val="90000"/>
            </a:lnSpc>
            <a:spcBef>
              <a:spcPct val="0"/>
            </a:spcBef>
            <a:spcAft>
              <a:spcPct val="35000"/>
            </a:spcAft>
            <a:buNone/>
          </a:pPr>
          <a:r>
            <a:rPr lang="en-GB" sz="1800" kern="1200" dirty="0">
              <a:solidFill>
                <a:schemeClr val="tx1">
                  <a:lumMod val="65000"/>
                  <a:lumOff val="35000"/>
                </a:schemeClr>
              </a:solidFill>
            </a:rPr>
            <a:t>Adjusted if service changes</a:t>
          </a:r>
        </a:p>
      </dsp:txBody>
      <dsp:txXfrm>
        <a:off x="5399266" y="1472377"/>
        <a:ext cx="1463751" cy="1463893"/>
      </dsp:txXfrm>
    </dsp:sp>
    <dsp:sp modelId="{816D306C-1183-4ECF-93F4-EFC34E7CAAFE}">
      <dsp:nvSpPr>
        <dsp:cNvPr id="0" name=""/>
        <dsp:cNvSpPr/>
      </dsp:nvSpPr>
      <dsp:spPr>
        <a:xfrm rot="2700000">
          <a:off x="2766729" y="1108962"/>
          <a:ext cx="2190338" cy="2190338"/>
        </a:xfrm>
        <a:prstGeom prst="teardrop">
          <a:avLst>
            <a:gd name="adj" fmla="val 100000"/>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9CED4-2CDE-4848-9248-769FAFE64E38}">
      <dsp:nvSpPr>
        <dsp:cNvPr id="0" name=""/>
        <dsp:cNvSpPr/>
      </dsp:nvSpPr>
      <dsp:spPr>
        <a:xfrm>
          <a:off x="2836987" y="1179522"/>
          <a:ext cx="2049823" cy="2049605"/>
        </a:xfrm>
        <a:prstGeom prst="ellipse">
          <a:avLst/>
        </a:prstGeom>
        <a:solidFill>
          <a:schemeClr val="lt1">
            <a:alpha val="90000"/>
            <a:hueOff val="0"/>
            <a:satOff val="0"/>
            <a:lumOff val="0"/>
            <a:alphaOff val="0"/>
          </a:schemeClr>
        </a:solidFill>
        <a:ln w="12700" cap="flat" cmpd="sng" algn="ctr">
          <a:solidFill>
            <a:srgbClr val="FF5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65000"/>
                  <a:lumOff val="35000"/>
                </a:schemeClr>
              </a:solidFill>
            </a:rPr>
            <a:t>Pre commutation figures used</a:t>
          </a:r>
        </a:p>
      </dsp:txBody>
      <dsp:txXfrm>
        <a:off x="3130023" y="1472377"/>
        <a:ext cx="1463751" cy="1463893"/>
      </dsp:txXfrm>
    </dsp:sp>
    <dsp:sp modelId="{28F5A646-D7D3-4F21-9F65-F238D54BF4F0}">
      <dsp:nvSpPr>
        <dsp:cNvPr id="0" name=""/>
        <dsp:cNvSpPr/>
      </dsp:nvSpPr>
      <dsp:spPr>
        <a:xfrm rot="2700000">
          <a:off x="497486" y="1108962"/>
          <a:ext cx="2190338" cy="2190338"/>
        </a:xfrm>
        <a:prstGeom prst="teardrop">
          <a:avLst>
            <a:gd name="adj" fmla="val 10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67DDD-00CE-4AE0-921C-E36EFFB84179}">
      <dsp:nvSpPr>
        <dsp:cNvPr id="0" name=""/>
        <dsp:cNvSpPr/>
      </dsp:nvSpPr>
      <dsp:spPr>
        <a:xfrm>
          <a:off x="567744" y="1179522"/>
          <a:ext cx="2049823" cy="2049605"/>
        </a:xfrm>
        <a:prstGeom prst="ellipse">
          <a:avLst/>
        </a:prstGeom>
        <a:solidFill>
          <a:schemeClr val="lt1">
            <a:alpha val="90000"/>
            <a:hueOff val="0"/>
            <a:satOff val="0"/>
            <a:lumOff val="0"/>
            <a:alphaOff val="0"/>
          </a:schemeClr>
        </a:solidFill>
        <a:ln w="12700" cap="flat" cmpd="sng" algn="ctr">
          <a:solidFill>
            <a:srgbClr val="92D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65000"/>
                  <a:lumOff val="35000"/>
                </a:schemeClr>
              </a:solidFill>
            </a:rPr>
            <a:t>Not affected by overtime</a:t>
          </a:r>
        </a:p>
        <a:p>
          <a:pPr marL="0" lvl="0" indent="0" algn="ctr" defTabSz="800100">
            <a:lnSpc>
              <a:spcPct val="90000"/>
            </a:lnSpc>
            <a:spcBef>
              <a:spcPct val="0"/>
            </a:spcBef>
            <a:spcAft>
              <a:spcPct val="35000"/>
            </a:spcAft>
            <a:buNone/>
          </a:pPr>
          <a:r>
            <a:rPr lang="en-GB" sz="1800" kern="1200" dirty="0">
              <a:solidFill>
                <a:schemeClr val="tx1">
                  <a:lumMod val="65000"/>
                  <a:lumOff val="35000"/>
                </a:schemeClr>
              </a:solidFill>
            </a:rPr>
            <a:t>/inflation</a:t>
          </a:r>
        </a:p>
      </dsp:txBody>
      <dsp:txXfrm>
        <a:off x="860780" y="1472377"/>
        <a:ext cx="1463751" cy="1463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D1B8D-C5F4-4BBA-A5D1-436B05FE1BFB}">
      <dsp:nvSpPr>
        <dsp:cNvPr id="0" name=""/>
        <dsp:cNvSpPr/>
      </dsp:nvSpPr>
      <dsp:spPr>
        <a:xfrm>
          <a:off x="2937270" y="744281"/>
          <a:ext cx="1971977" cy="19719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7389A8-BF11-4BFB-9FEA-5420A74E952B}">
      <dsp:nvSpPr>
        <dsp:cNvPr id="0" name=""/>
        <dsp:cNvSpPr/>
      </dsp:nvSpPr>
      <dsp:spPr>
        <a:xfrm>
          <a:off x="3002973" y="810025"/>
          <a:ext cx="1840132" cy="1840462"/>
        </a:xfrm>
        <a:prstGeom prst="ellipse">
          <a:avLst/>
        </a:prstGeom>
        <a:solidFill>
          <a:schemeClr val="bg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1">
                  <a:lumMod val="65000"/>
                  <a:lumOff val="35000"/>
                </a:schemeClr>
              </a:solidFill>
            </a:rPr>
            <a:t>Does not apply to members over 75</a:t>
          </a:r>
        </a:p>
      </dsp:txBody>
      <dsp:txXfrm>
        <a:off x="3266225" y="1072997"/>
        <a:ext cx="1314505" cy="1314517"/>
      </dsp:txXfrm>
    </dsp:sp>
    <dsp:sp modelId="{98910A62-1100-4144-8179-43EC6AAA988F}">
      <dsp:nvSpPr>
        <dsp:cNvPr id="0" name=""/>
        <dsp:cNvSpPr/>
      </dsp:nvSpPr>
      <dsp:spPr>
        <a:xfrm rot="2700000">
          <a:off x="899775" y="744062"/>
          <a:ext cx="1972042" cy="1972042"/>
        </a:xfrm>
        <a:prstGeom prst="teardrop">
          <a:avLst>
            <a:gd name="adj" fmla="val 100000"/>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802185-1482-4361-821B-CACC31A8C22F}">
      <dsp:nvSpPr>
        <dsp:cNvPr id="0" name=""/>
        <dsp:cNvSpPr/>
      </dsp:nvSpPr>
      <dsp:spPr>
        <a:xfrm>
          <a:off x="965730" y="810025"/>
          <a:ext cx="1840132" cy="1840462"/>
        </a:xfrm>
        <a:prstGeom prst="ellipse">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solidFill>
                <a:schemeClr val="tx1">
                  <a:lumMod val="65000"/>
                  <a:lumOff val="35000"/>
                </a:schemeClr>
              </a:solidFill>
            </a:rPr>
            <a:t>Does not apply to alpha</a:t>
          </a:r>
        </a:p>
      </dsp:txBody>
      <dsp:txXfrm>
        <a:off x="1228544" y="1072997"/>
        <a:ext cx="1314505" cy="131451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45402-98D3-4573-BE0A-44DA627AFD24}" type="datetimeFigureOut">
              <a:rPr lang="en-GB" smtClean="0"/>
              <a:t>22/08/2023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0C137-42C6-434E-B7C7-BB98F1D6D848}" type="slidenum">
              <a:rPr lang="en-GB" smtClean="0"/>
              <a:t>‹#›</a:t>
            </a:fld>
            <a:endParaRPr lang="en-GB"/>
          </a:p>
        </p:txBody>
      </p:sp>
    </p:spTree>
    <p:extLst>
      <p:ext uri="{BB962C8B-B14F-4D97-AF65-F5344CB8AC3E}">
        <p14:creationId xmlns:p14="http://schemas.microsoft.com/office/powerpoint/2010/main" val="2420560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0C137-42C6-434E-B7C7-BB98F1D6D848}" type="slidenum">
              <a:rPr lang="en-GB" smtClean="0"/>
              <a:t>1</a:t>
            </a:fld>
            <a:endParaRPr lang="en-GB"/>
          </a:p>
        </p:txBody>
      </p:sp>
    </p:spTree>
    <p:extLst>
      <p:ext uri="{BB962C8B-B14F-4D97-AF65-F5344CB8AC3E}">
        <p14:creationId xmlns:p14="http://schemas.microsoft.com/office/powerpoint/2010/main" val="197768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Confirmation of current earnings</a:t>
            </a:r>
          </a:p>
          <a:p>
            <a:endParaRPr lang="en-GB" dirty="0"/>
          </a:p>
          <a:p>
            <a:r>
              <a:rPr lang="en-GB" dirty="0"/>
              <a:t>Confirmation of reshaped earnings</a:t>
            </a:r>
          </a:p>
          <a:p>
            <a:endParaRPr lang="en-GB" dirty="0"/>
          </a:p>
          <a:p>
            <a:r>
              <a:rPr lang="en-GB" dirty="0"/>
              <a:t>There is also guidance notes for both members and employers to help both parties understand what they need to do.</a:t>
            </a:r>
          </a:p>
          <a:p>
            <a:endParaRPr lang="en-GB" dirty="0"/>
          </a:p>
          <a:p>
            <a:r>
              <a:rPr lang="en-GB" dirty="0"/>
              <a:t>Once the employer completes their section they can then send the CSP15 to </a:t>
            </a:r>
            <a:r>
              <a:rPr lang="en-GB" dirty="0" err="1"/>
              <a:t>MyCSP</a:t>
            </a:r>
            <a:r>
              <a:rPr lang="en-GB" dirty="0"/>
              <a:t> to begin the process. Ideally with four months notice.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E59EC-750F-4BA2-86E1-61674A9AF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946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9849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accent6">
                    <a:lumMod val="75000"/>
                  </a:schemeClr>
                </a:solidFill>
              </a:rPr>
              <a:t>4 months before retirement:</a:t>
            </a:r>
          </a:p>
          <a:p>
            <a:pPr marL="457200" indent="-457200">
              <a:buFont typeface="Arial" panose="020B0604020202020204" pitchFamily="34" charset="0"/>
              <a:buChar char="•"/>
            </a:pPr>
            <a:r>
              <a:rPr lang="en-GB" dirty="0"/>
              <a:t>Member requests retirement</a:t>
            </a:r>
          </a:p>
          <a:p>
            <a:pPr marL="457200" indent="-457200">
              <a:buFont typeface="Arial" panose="020B0604020202020204" pitchFamily="34" charset="0"/>
              <a:buChar char="•"/>
            </a:pPr>
            <a:r>
              <a:rPr lang="en-GB" dirty="0"/>
              <a:t>Employer sends completed RFS/CSP15 form to scheme administrator</a:t>
            </a:r>
          </a:p>
          <a:p>
            <a:endParaRPr lang="en-GB" dirty="0"/>
          </a:p>
          <a:p>
            <a:r>
              <a:rPr lang="en-GB" b="1" dirty="0">
                <a:solidFill>
                  <a:schemeClr val="accent6">
                    <a:lumMod val="75000"/>
                  </a:schemeClr>
                </a:solidFill>
              </a:rPr>
              <a:t>NIGO CHECK</a:t>
            </a:r>
          </a:p>
          <a:p>
            <a:r>
              <a:rPr lang="en-GB" dirty="0"/>
              <a:t>- On form</a:t>
            </a:r>
          </a:p>
          <a:p>
            <a:endParaRPr lang="en-GB" b="1" dirty="0">
              <a:solidFill>
                <a:schemeClr val="accent6">
                  <a:lumMod val="75000"/>
                </a:schemeClr>
              </a:solidFill>
            </a:endParaRPr>
          </a:p>
          <a:p>
            <a:r>
              <a:rPr lang="en-GB" b="1" dirty="0">
                <a:solidFill>
                  <a:schemeClr val="accent6">
                    <a:lumMod val="75000"/>
                  </a:schemeClr>
                </a:solidFill>
              </a:rPr>
              <a:t>Data Validation Check</a:t>
            </a:r>
            <a:endParaRPr lang="en-GB" dirty="0"/>
          </a:p>
          <a:p>
            <a:pPr marL="171450" indent="-171450">
              <a:buFontTx/>
              <a:buChar char="-"/>
            </a:pPr>
            <a:r>
              <a:rPr lang="en-GB" dirty="0"/>
              <a:t>On interface record – This will be where DR1’s are produced. </a:t>
            </a:r>
          </a:p>
          <a:p>
            <a:pPr marL="171450" indent="-171450">
              <a:buFontTx/>
              <a:buChar char="-"/>
            </a:pPr>
            <a:endParaRPr lang="en-GB" dirty="0"/>
          </a:p>
          <a:p>
            <a:r>
              <a:rPr lang="en-GB" dirty="0"/>
              <a:t>Members continue to accrue benefits in the same pension scheme, just at a</a:t>
            </a:r>
            <a:r>
              <a:rPr lang="en-GB" baseline="0" dirty="0"/>
              <a:t> slower rate. </a:t>
            </a:r>
          </a:p>
          <a:p>
            <a:r>
              <a:rPr lang="en-GB" baseline="0" dirty="0"/>
              <a:t>Final salary members accrue reckonable service at a pro rata rate and the full time equivalent pensionable earnings are used. </a:t>
            </a:r>
          </a:p>
          <a:p>
            <a:r>
              <a:rPr lang="en-GB" baseline="0" dirty="0"/>
              <a:t>Career average members accrue pension as a percentage of their reduced earnings. </a:t>
            </a:r>
          </a:p>
          <a:p>
            <a:r>
              <a:rPr lang="en-GB" baseline="0" dirty="0"/>
              <a:t>Members with a tapered enrolment date to alpha will still move over when their tapered date comes.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E59EC-750F-4BA2-86E1-61674A9AF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2894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have specific pension administrators in our enquiry centre who complete these NIGO checks, normally within a few days of the request being sent to us. If we do return something as ‘not in good order’ the case is closed and will not be re opened until we receive the completed request back.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576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dates must be consecutive. If a members current role ends on a Friday and the new one starts on the Monday, the</a:t>
            </a:r>
            <a:r>
              <a:rPr lang="en-GB" baseline="0" dirty="0"/>
              <a:t> end date must be the Sunday. </a:t>
            </a:r>
          </a:p>
          <a:p>
            <a:r>
              <a:rPr lang="en-GB" baseline="0" dirty="0"/>
              <a:t>- As sourced from our enquiry centre staff.</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0195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WPS refund would not be included on the quote as we do not know what the member has chosen options-wise at this point. </a:t>
            </a:r>
          </a:p>
          <a:p>
            <a:r>
              <a:rPr lang="en-GB" dirty="0"/>
              <a:t>Members continue to accrue benefits in the same pension scheme, just at a</a:t>
            </a:r>
            <a:r>
              <a:rPr lang="en-GB" baseline="0" dirty="0"/>
              <a:t> slower rate. </a:t>
            </a:r>
          </a:p>
          <a:p>
            <a:r>
              <a:rPr lang="en-GB" baseline="0" dirty="0"/>
              <a:t>Final salary members accrue reckonable service at a pro rata rate and the full time equivalent pensionable earnings are used. </a:t>
            </a:r>
          </a:p>
          <a:p>
            <a:r>
              <a:rPr lang="en-GB" baseline="0" dirty="0"/>
              <a:t>Career average members accrue pension as a percentage of their reduced earnings. </a:t>
            </a:r>
          </a:p>
          <a:p>
            <a:r>
              <a:rPr lang="en-GB" baseline="0" dirty="0"/>
              <a:t>Members with a tapered enrolment date to alpha will still move over when their tapered date comes.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E59EC-750F-4BA2-86E1-61674A9AF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040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9248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pension the member claims plus their new salary cannot exceed what their pensionable</a:t>
            </a:r>
            <a:r>
              <a:rPr lang="en-GB" baseline="0" dirty="0"/>
              <a:t> earnings were normally in the 12 months prior to partial retirement date. This can differ slightly from scheme to scheme and can be checked in the scheme rules on our website.</a:t>
            </a:r>
          </a:p>
          <a:p>
            <a:r>
              <a:rPr lang="en-GB" baseline="0" dirty="0"/>
              <a:t>The difference is deducted from their pension payments and is removed/adjusted as civil service employment changes.</a:t>
            </a:r>
          </a:p>
          <a:p>
            <a:r>
              <a:rPr lang="en-GB" baseline="0" dirty="0"/>
              <a:t>Members do not get a back payment of anything previously abated.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E0588-7709-4B86-ABCC-7F70CC468D0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46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specific</a:t>
            </a:r>
            <a:r>
              <a:rPr lang="en-GB" baseline="0" dirty="0"/>
              <a:t> period that we use as the ‘salary of reference’ for abatement purposes differs from scheme to scheme.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9545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754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0C137-42C6-434E-B7C7-BB98F1D6D848}" type="slidenum">
              <a:rPr lang="en-GB" smtClean="0"/>
              <a:t>2</a:t>
            </a:fld>
            <a:endParaRPr lang="en-GB"/>
          </a:p>
        </p:txBody>
      </p:sp>
    </p:spTree>
    <p:extLst>
      <p:ext uri="{BB962C8B-B14F-4D97-AF65-F5344CB8AC3E}">
        <p14:creationId xmlns:p14="http://schemas.microsoft.com/office/powerpoint/2010/main" val="1786878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Abatement doesn’t apply to the alpha pension scheme or to members over age 75.</a:t>
            </a:r>
          </a:p>
          <a:p>
            <a:r>
              <a:rPr lang="en-GB" dirty="0"/>
              <a:t>Standard inflationary increases to salary or salary of reference do not effect it and neither does overtime. </a:t>
            </a:r>
          </a:p>
          <a:p>
            <a:r>
              <a:rPr lang="en-GB" dirty="0"/>
              <a:t>We</a:t>
            </a:r>
            <a:r>
              <a:rPr lang="en-GB" baseline="0" dirty="0"/>
              <a:t> use the annual pension figure before the member has commuted anything for a lump sum, therefore a member claiming a higher lump sum will not change the abatement calculation. Members can choose not to claim 100% of the benefits they have accrued. Whatever they don’t claim with be stored for full retirement (final salary = reckonable service &amp; career average = pension amount).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7982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CSP13 is for any changes to the members earnings. </a:t>
            </a:r>
          </a:p>
          <a:p>
            <a:endParaRPr lang="en-GB" dirty="0"/>
          </a:p>
          <a:p>
            <a:r>
              <a:rPr lang="en-GB" dirty="0"/>
              <a:t>The employer is responsible for updating </a:t>
            </a:r>
            <a:r>
              <a:rPr lang="en-GB" dirty="0" err="1"/>
              <a:t>MyCSP</a:t>
            </a:r>
            <a:r>
              <a:rPr lang="en-GB" dirty="0"/>
              <a:t>. </a:t>
            </a:r>
          </a:p>
          <a:p>
            <a:endParaRPr lang="en-GB" baseline="0" dirty="0"/>
          </a:p>
          <a:p>
            <a:r>
              <a:rPr lang="en-GB" dirty="0"/>
              <a:t>Further details for when a CSP13 is required can be found in the EPG – Section 4.3. - </a:t>
            </a:r>
            <a:r>
              <a:rPr lang="en-GB" b="1" i="0" dirty="0">
                <a:solidFill>
                  <a:srgbClr val="000000"/>
                </a:solidFill>
                <a:effectLst/>
                <a:latin typeface="Neue Helvetica W05"/>
              </a:rPr>
              <a:t>Your responsibilities when re-employing pensioners and form CSP13</a:t>
            </a:r>
          </a:p>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E0588-7709-4B86-ABCC-7F70CC468D0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9209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Member Support</a:t>
            </a:r>
          </a:p>
          <a:p>
            <a:r>
              <a:rPr lang="en-GB" dirty="0"/>
              <a:t>Partial Retirement Course – 2 hours face to face or webinar. Open courses available now. </a:t>
            </a:r>
          </a:p>
          <a:p>
            <a:endParaRPr lang="en-GB" dirty="0"/>
          </a:p>
          <a:p>
            <a:r>
              <a:rPr lang="en-GB" dirty="0"/>
              <a:t>Employer Courses – 1 day courses each</a:t>
            </a:r>
          </a:p>
          <a:p>
            <a:r>
              <a:rPr lang="en-GB" dirty="0"/>
              <a:t>Day 1 Introduction – Know your basics</a:t>
            </a:r>
          </a:p>
          <a:p>
            <a:r>
              <a:rPr lang="en-GB" dirty="0"/>
              <a:t>Day 2 Intermediate – Expand your knowledge</a:t>
            </a:r>
          </a:p>
          <a:p>
            <a:r>
              <a:rPr lang="en-GB" dirty="0"/>
              <a:t>Day 3 Advanced – Master your subject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DE0588-7709-4B86-ABCC-7F70CC468D0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4286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Remedy Data Collection Part 3 – It was mentioned in the last REF that a further data collection would be required to sweep up the outstanding and any data relating to SoW’s. </a:t>
            </a:r>
          </a:p>
          <a:p>
            <a:endParaRPr lang="en-GB" dirty="0"/>
          </a:p>
          <a:p>
            <a:r>
              <a:rPr lang="en-GB" dirty="0"/>
              <a:t>Track my Case Pilot – The expansion of TMC has now been moved to 2024 whilst work on the process continues. </a:t>
            </a:r>
          </a:p>
          <a:p>
            <a:endParaRPr lang="en-GB" dirty="0"/>
          </a:p>
          <a:p>
            <a:r>
              <a:rPr lang="en-GB" dirty="0"/>
              <a:t>Hot Topics – Next session will take place in November</a:t>
            </a:r>
          </a:p>
          <a:p>
            <a:endParaRPr lang="en-GB" dirty="0"/>
          </a:p>
          <a:p>
            <a:r>
              <a:rPr lang="en-GB" dirty="0"/>
              <a:t>REFs – Expected to take place in w/c 30/10 and w/c 6/11. Placeholder should be out shortly. </a:t>
            </a:r>
          </a:p>
          <a:p>
            <a:endParaRPr lang="en-GB" dirty="0"/>
          </a:p>
          <a:p>
            <a:r>
              <a:rPr lang="en-GB" dirty="0"/>
              <a:t>Remedy Dual Quotes – EPN690. Reminder that from dual quotes will be provided for anyone with a LDOS of 1/10. </a:t>
            </a:r>
          </a:p>
          <a:p>
            <a:endParaRPr lang="en-GB" dirty="0"/>
          </a:p>
          <a:p>
            <a:r>
              <a:rPr lang="en-GB" dirty="0"/>
              <a:t>Employer Insight Survey – ‘You said, we did’ will be shared in October and survey planned for November for three weeks. </a:t>
            </a:r>
          </a:p>
          <a:p>
            <a:endParaRPr lang="en-GB" dirty="0"/>
          </a:p>
          <a:p>
            <a:r>
              <a:rPr lang="en-GB" dirty="0"/>
              <a:t>Podcast – Season 2 is planned to go live early September so keep an eye out </a:t>
            </a:r>
            <a:r>
              <a:rPr lang="en-GB" dirty="0" err="1"/>
              <a:t>fo</a:t>
            </a:r>
            <a:r>
              <a:rPr lang="en-GB" dirty="0"/>
              <a:t> the EPN</a:t>
            </a:r>
          </a:p>
          <a:p>
            <a:endParaRPr lang="en-GB" dirty="0"/>
          </a:p>
          <a:p>
            <a:r>
              <a:rPr lang="en-GB" dirty="0"/>
              <a:t>ABS – EPN688.  MI will be provided by 8/9 for employers to then reconcile against payroll. </a:t>
            </a:r>
          </a:p>
          <a:p>
            <a:endParaRPr lang="en-GB" dirty="0"/>
          </a:p>
          <a:p>
            <a:r>
              <a:rPr lang="en-GB" dirty="0"/>
              <a:t>PAM – EPN691. Planned for the whole of September. If you haven’t shared with your members then please do this quickly to give them a chance to access the webinars planned. </a:t>
            </a:r>
          </a:p>
          <a:p>
            <a:endParaRPr lang="en-GB" dirty="0"/>
          </a:p>
          <a:p>
            <a:r>
              <a:rPr lang="en-GB" dirty="0"/>
              <a:t>PSS Support – EPN688. MI will be provided by 16/9 for to consider how they will support their members. If you need any support then contact your ERM.</a:t>
            </a:r>
          </a:p>
          <a:p>
            <a:endParaRPr lang="en-GB" dirty="0"/>
          </a:p>
        </p:txBody>
      </p:sp>
      <p:sp>
        <p:nvSpPr>
          <p:cNvPr id="4" name="Header Placeholder 3"/>
          <p:cNvSpPr>
            <a:spLocks noGrp="1"/>
          </p:cNvSpPr>
          <p:nvPr>
            <p:ph type="hdr" sz="quarter"/>
          </p:nvPr>
        </p:nvSpPr>
        <p:spPr/>
        <p:txBody>
          <a:bodyPr/>
          <a:lstStyle/>
          <a:p>
            <a:r>
              <a:rPr lang="en-GB"/>
              <a:t>Hot Topics - Summer Edition</a:t>
            </a:r>
          </a:p>
        </p:txBody>
      </p:sp>
      <p:sp>
        <p:nvSpPr>
          <p:cNvPr id="5" name="Slide Number Placeholder 4"/>
          <p:cNvSpPr>
            <a:spLocks noGrp="1"/>
          </p:cNvSpPr>
          <p:nvPr>
            <p:ph type="sldNum" sz="quarter" idx="5"/>
          </p:nvPr>
        </p:nvSpPr>
        <p:spPr/>
        <p:txBody>
          <a:bodyPr/>
          <a:lstStyle/>
          <a:p>
            <a:fld id="{6B46D98A-62D9-4E0E-A9ED-DF83F0ECABA0}" type="slidenum">
              <a:rPr lang="en-GB" smtClean="0"/>
              <a:t>23</a:t>
            </a:fld>
            <a:endParaRPr lang="en-GB"/>
          </a:p>
        </p:txBody>
      </p:sp>
    </p:spTree>
    <p:extLst>
      <p:ext uri="{BB962C8B-B14F-4D97-AF65-F5344CB8AC3E}">
        <p14:creationId xmlns:p14="http://schemas.microsoft.com/office/powerpoint/2010/main" val="1670967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40C137-42C6-434E-B7C7-BB98F1D6D848}" type="slidenum">
              <a:rPr lang="en-GB" smtClean="0"/>
              <a:t>24</a:t>
            </a:fld>
            <a:endParaRPr lang="en-GB"/>
          </a:p>
        </p:txBody>
      </p:sp>
    </p:spTree>
    <p:extLst>
      <p:ext uri="{BB962C8B-B14F-4D97-AF65-F5344CB8AC3E}">
        <p14:creationId xmlns:p14="http://schemas.microsoft.com/office/powerpoint/2010/main" val="423887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employer has</a:t>
            </a:r>
            <a:r>
              <a:rPr lang="en-GB" baseline="0" dirty="0"/>
              <a:t> a say in whether or not the member can go partially retied as they need to agree to the new hours/salary the member is suggesting.</a:t>
            </a:r>
          </a:p>
          <a:p>
            <a:r>
              <a:rPr lang="en-GB" baseline="0" dirty="0"/>
              <a:t>The member must be of at least minimum pension age and the same early retirement reductions would apply. </a:t>
            </a:r>
          </a:p>
          <a:p>
            <a:r>
              <a:rPr lang="en-GB" baseline="0" dirty="0"/>
              <a:t>The majority of members will have a minimum age of 55 but </a:t>
            </a:r>
            <a:r>
              <a:rPr lang="en-GB" dirty="0"/>
              <a:t>this or 50 for those with service before 06/04/2006</a:t>
            </a:r>
          </a:p>
          <a:p>
            <a:r>
              <a:rPr lang="en-GB" baseline="0" dirty="0"/>
              <a:t>They must reduce their earnings by a minimum of 20%, so the member could actually stay full time if they wish and change to a lower paid job.</a:t>
            </a:r>
          </a:p>
          <a:p>
            <a:r>
              <a:rPr lang="en-GB" dirty="0"/>
              <a:t>They only have 3 months from the day the job reshape started to apply for partial retirement.</a:t>
            </a:r>
          </a:p>
          <a:p>
            <a:r>
              <a:rPr lang="en-GB" dirty="0"/>
              <a:t>The change is meant to be a permanent one.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373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employer has</a:t>
            </a:r>
            <a:r>
              <a:rPr lang="en-GB" baseline="0" dirty="0"/>
              <a:t> a say in whether or not the member can go partially retied as they need to agree to the new hours/salary the member is suggesting.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466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Starting point for any member before the approach the employer. </a:t>
            </a:r>
          </a:p>
          <a:p>
            <a:endParaRPr lang="en-GB" dirty="0"/>
          </a:p>
          <a:p>
            <a:r>
              <a:rPr lang="en-GB" dirty="0"/>
              <a:t>Website has a section on partial retirement which advises the member of scheme</a:t>
            </a:r>
          </a:p>
          <a:p>
            <a:endParaRPr lang="en-GB" dirty="0"/>
          </a:p>
          <a:p>
            <a:r>
              <a:rPr lang="en-GB" dirty="0"/>
              <a:t>Also a further guide to partial retirement which explains the process and steps.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E59EC-750F-4BA2-86E1-61674A9AF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0473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tools that the member needs to use prior to completing the CSP15 is the calculator. This will help them calculate the PR  and estimate what this could give them regarding pension/lump sum figures. </a:t>
            </a:r>
          </a:p>
          <a:p>
            <a:endParaRPr lang="en-GB" dirty="0"/>
          </a:p>
          <a:p>
            <a:r>
              <a:rPr lang="en-GB" dirty="0"/>
              <a:t>The member will need their last ABS to input the key information required on the calculator. </a:t>
            </a:r>
          </a:p>
          <a:p>
            <a:endParaRPr lang="en-GB" dirty="0"/>
          </a:p>
          <a:p>
            <a:r>
              <a:rPr lang="en-GB" dirty="0"/>
              <a:t>It will also advise the potential impact on the member around abatement. </a:t>
            </a:r>
          </a:p>
          <a:p>
            <a:endParaRPr lang="en-GB" dirty="0"/>
          </a:p>
          <a:p>
            <a:r>
              <a:rPr lang="en-GB" dirty="0"/>
              <a:t>The reason the calculator only references classic, classic plus and premium is that abatement doesn’t apply to </a:t>
            </a:r>
            <a:r>
              <a:rPr lang="en-GB" dirty="0" err="1"/>
              <a:t>nuvos</a:t>
            </a:r>
            <a:r>
              <a:rPr lang="en-GB" dirty="0"/>
              <a:t> or alpha scheme. </a:t>
            </a:r>
          </a:p>
          <a:p>
            <a:endParaRPr lang="en-GB" dirty="0"/>
          </a:p>
          <a:p>
            <a:r>
              <a:rPr lang="en-GB" dirty="0"/>
              <a:t>We would advise the members never to enter into any financial commitments before the PR has been finalised. </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E59EC-750F-4BA2-86E1-61674A9AF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730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40010B-8038-48A7-AF61-A844E781B02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381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A – To be completed by the member</a:t>
            </a:r>
          </a:p>
          <a:p>
            <a:endParaRPr lang="en-GB" dirty="0"/>
          </a:p>
          <a:p>
            <a:r>
              <a:rPr lang="en-GB" dirty="0"/>
              <a:t>This includes personal details and details of your role before partial retirement and after partial retirement.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E59EC-750F-4BA2-86E1-61674A9AF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894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section A it provides details of abatement and a link to the abatement guide. </a:t>
            </a:r>
          </a:p>
          <a:p>
            <a:endParaRPr lang="en-GB" dirty="0"/>
          </a:p>
          <a:p>
            <a:r>
              <a:rPr lang="en-GB" dirty="0"/>
              <a:t>A declaration that the member signs were they advise that the had read the PR guide on the website, understand the impact of abatement, understand it is a permanent change, confirm they want to make the change and the financial impact of PR and finally that they have agreed the change with their employer. </a:t>
            </a:r>
          </a:p>
          <a:p>
            <a:endParaRPr lang="en-GB" dirty="0"/>
          </a:p>
          <a:p>
            <a:r>
              <a:rPr lang="en-GB" dirty="0"/>
              <a:t>Section B is the employer section</a:t>
            </a:r>
          </a:p>
          <a:p>
            <a:endParaRPr lang="en-GB" dirty="0"/>
          </a:p>
          <a:p>
            <a:r>
              <a:rPr lang="en-GB" dirty="0"/>
              <a:t>Details of the employer authorisation</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1E59EC-750F-4BA2-86E1-61674A9AFCC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82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D643-E1E4-4C34-A002-536E70AFF9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C9CED8-94EF-49EC-B7B5-3B7275AE8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26DEDC-4F91-4037-84E4-38C20ACB4AD0}"/>
              </a:ext>
            </a:extLst>
          </p:cNvPr>
          <p:cNvSpPr>
            <a:spLocks noGrp="1"/>
          </p:cNvSpPr>
          <p:nvPr>
            <p:ph type="dt" sz="half" idx="10"/>
          </p:nvPr>
        </p:nvSpPr>
        <p:spPr/>
        <p:txBody>
          <a:bodyPr/>
          <a:lstStyle/>
          <a:p>
            <a:fld id="{8EB16FAE-1E35-4581-AF61-330D945D2377}" type="datetimeFigureOut">
              <a:rPr lang="en-GB" smtClean="0"/>
              <a:t>22/08/2023</a:t>
            </a:fld>
            <a:endParaRPr lang="en-GB"/>
          </a:p>
        </p:txBody>
      </p:sp>
      <p:sp>
        <p:nvSpPr>
          <p:cNvPr id="5" name="Footer Placeholder 4">
            <a:extLst>
              <a:ext uri="{FF2B5EF4-FFF2-40B4-BE49-F238E27FC236}">
                <a16:creationId xmlns:a16="http://schemas.microsoft.com/office/drawing/2014/main" id="{831161A7-6363-4795-8658-D95FBE771D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A3D99-2E45-49BB-ACA7-9506D07AFF18}"/>
              </a:ext>
            </a:extLst>
          </p:cNvPr>
          <p:cNvSpPr>
            <a:spLocks noGrp="1"/>
          </p:cNvSpPr>
          <p:nvPr>
            <p:ph type="sldNum" sz="quarter" idx="12"/>
          </p:nvPr>
        </p:nvSpPr>
        <p:spPr/>
        <p:txBody>
          <a:bodyPr/>
          <a:lstStyle/>
          <a:p>
            <a:fld id="{CFE0E9E0-216C-4823-9BAC-323D844BF027}" type="slidenum">
              <a:rPr lang="en-GB" smtClean="0"/>
              <a:t>‹#›</a:t>
            </a:fld>
            <a:endParaRPr lang="en-GB"/>
          </a:p>
        </p:txBody>
      </p:sp>
    </p:spTree>
    <p:extLst>
      <p:ext uri="{BB962C8B-B14F-4D97-AF65-F5344CB8AC3E}">
        <p14:creationId xmlns:p14="http://schemas.microsoft.com/office/powerpoint/2010/main" val="271706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EF1C-5AFF-42B9-987E-0C1D3080A8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09ABA8-FFBD-4073-BF62-8D0DB4CFA46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7F60C0-869B-4C61-A3A4-D03745246367}"/>
              </a:ext>
            </a:extLst>
          </p:cNvPr>
          <p:cNvSpPr>
            <a:spLocks noGrp="1"/>
          </p:cNvSpPr>
          <p:nvPr>
            <p:ph type="dt" sz="half" idx="10"/>
          </p:nvPr>
        </p:nvSpPr>
        <p:spPr/>
        <p:txBody>
          <a:bodyPr/>
          <a:lstStyle/>
          <a:p>
            <a:fld id="{8EB16FAE-1E35-4581-AF61-330D945D2377}" type="datetimeFigureOut">
              <a:rPr lang="en-GB" smtClean="0"/>
              <a:t>22/08/2023</a:t>
            </a:fld>
            <a:endParaRPr lang="en-GB"/>
          </a:p>
        </p:txBody>
      </p:sp>
      <p:sp>
        <p:nvSpPr>
          <p:cNvPr id="5" name="Footer Placeholder 4">
            <a:extLst>
              <a:ext uri="{FF2B5EF4-FFF2-40B4-BE49-F238E27FC236}">
                <a16:creationId xmlns:a16="http://schemas.microsoft.com/office/drawing/2014/main" id="{0D63A582-04B0-4079-84F2-329D3CDF0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25295B-1DC8-4861-BA98-FE8AB01C6E8F}"/>
              </a:ext>
            </a:extLst>
          </p:cNvPr>
          <p:cNvSpPr>
            <a:spLocks noGrp="1"/>
          </p:cNvSpPr>
          <p:nvPr>
            <p:ph type="sldNum" sz="quarter" idx="12"/>
          </p:nvPr>
        </p:nvSpPr>
        <p:spPr/>
        <p:txBody>
          <a:bodyPr/>
          <a:lstStyle/>
          <a:p>
            <a:fld id="{CFE0E9E0-216C-4823-9BAC-323D844BF027}" type="slidenum">
              <a:rPr lang="en-GB" smtClean="0"/>
              <a:t>‹#›</a:t>
            </a:fld>
            <a:endParaRPr lang="en-GB"/>
          </a:p>
        </p:txBody>
      </p:sp>
    </p:spTree>
    <p:extLst>
      <p:ext uri="{BB962C8B-B14F-4D97-AF65-F5344CB8AC3E}">
        <p14:creationId xmlns:p14="http://schemas.microsoft.com/office/powerpoint/2010/main" val="375634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2D3126-0663-46B0-93E0-CA018FEDCB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BC4292-1981-4066-B06B-7595A0E3A3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A9DF7C-B24A-437F-B8D4-AC11C2BE4E72}"/>
              </a:ext>
            </a:extLst>
          </p:cNvPr>
          <p:cNvSpPr>
            <a:spLocks noGrp="1"/>
          </p:cNvSpPr>
          <p:nvPr>
            <p:ph type="dt" sz="half" idx="10"/>
          </p:nvPr>
        </p:nvSpPr>
        <p:spPr/>
        <p:txBody>
          <a:bodyPr/>
          <a:lstStyle/>
          <a:p>
            <a:fld id="{8EB16FAE-1E35-4581-AF61-330D945D2377}" type="datetimeFigureOut">
              <a:rPr lang="en-GB" smtClean="0"/>
              <a:t>22/08/2023</a:t>
            </a:fld>
            <a:endParaRPr lang="en-GB"/>
          </a:p>
        </p:txBody>
      </p:sp>
      <p:sp>
        <p:nvSpPr>
          <p:cNvPr id="5" name="Footer Placeholder 4">
            <a:extLst>
              <a:ext uri="{FF2B5EF4-FFF2-40B4-BE49-F238E27FC236}">
                <a16:creationId xmlns:a16="http://schemas.microsoft.com/office/drawing/2014/main" id="{B85AB251-EAC7-4E0B-A6C1-5E3116BF9A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06A38-1DFE-49B2-BA88-2F22F61B3EAA}"/>
              </a:ext>
            </a:extLst>
          </p:cNvPr>
          <p:cNvSpPr>
            <a:spLocks noGrp="1"/>
          </p:cNvSpPr>
          <p:nvPr>
            <p:ph type="sldNum" sz="quarter" idx="12"/>
          </p:nvPr>
        </p:nvSpPr>
        <p:spPr/>
        <p:txBody>
          <a:bodyPr/>
          <a:lstStyle/>
          <a:p>
            <a:fld id="{CFE0E9E0-216C-4823-9BAC-323D844BF027}" type="slidenum">
              <a:rPr lang="en-GB" smtClean="0"/>
              <a:t>‹#›</a:t>
            </a:fld>
            <a:endParaRPr lang="en-GB"/>
          </a:p>
        </p:txBody>
      </p:sp>
    </p:spTree>
    <p:extLst>
      <p:ext uri="{BB962C8B-B14F-4D97-AF65-F5344CB8AC3E}">
        <p14:creationId xmlns:p14="http://schemas.microsoft.com/office/powerpoint/2010/main" val="288672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A35E7-2518-4D59-A0F4-5458E5C75A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38AF59-E267-477E-A3CD-3CF5E50C06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E721C8-1ED5-4096-AE29-E580EA5FB97C}"/>
              </a:ext>
            </a:extLst>
          </p:cNvPr>
          <p:cNvSpPr>
            <a:spLocks noGrp="1"/>
          </p:cNvSpPr>
          <p:nvPr>
            <p:ph type="dt" sz="half" idx="10"/>
          </p:nvPr>
        </p:nvSpPr>
        <p:spPr/>
        <p:txBody>
          <a:bodyPr/>
          <a:lstStyle/>
          <a:p>
            <a:fld id="{8EB16FAE-1E35-4581-AF61-330D945D2377}" type="datetimeFigureOut">
              <a:rPr lang="en-GB" smtClean="0"/>
              <a:t>22/08/2023</a:t>
            </a:fld>
            <a:endParaRPr lang="en-GB"/>
          </a:p>
        </p:txBody>
      </p:sp>
      <p:sp>
        <p:nvSpPr>
          <p:cNvPr id="5" name="Footer Placeholder 4">
            <a:extLst>
              <a:ext uri="{FF2B5EF4-FFF2-40B4-BE49-F238E27FC236}">
                <a16:creationId xmlns:a16="http://schemas.microsoft.com/office/drawing/2014/main" id="{2A21622F-DA87-47F1-800E-02A0094C17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DF29DB-248B-4EB5-BBD8-5B9EB70AC9AE}"/>
              </a:ext>
            </a:extLst>
          </p:cNvPr>
          <p:cNvSpPr>
            <a:spLocks noGrp="1"/>
          </p:cNvSpPr>
          <p:nvPr>
            <p:ph type="sldNum" sz="quarter" idx="12"/>
          </p:nvPr>
        </p:nvSpPr>
        <p:spPr/>
        <p:txBody>
          <a:bodyPr/>
          <a:lstStyle/>
          <a:p>
            <a:fld id="{CFE0E9E0-216C-4823-9BAC-323D844BF027}" type="slidenum">
              <a:rPr lang="en-GB" smtClean="0"/>
              <a:t>‹#›</a:t>
            </a:fld>
            <a:endParaRPr lang="en-GB"/>
          </a:p>
        </p:txBody>
      </p:sp>
    </p:spTree>
    <p:extLst>
      <p:ext uri="{BB962C8B-B14F-4D97-AF65-F5344CB8AC3E}">
        <p14:creationId xmlns:p14="http://schemas.microsoft.com/office/powerpoint/2010/main" val="418411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42F5-720B-4457-9E2F-6B52FCDE49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630098-EB63-4C33-887D-8C419F0054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1AB4BA-CAFB-4897-9D9F-86091A23637F}"/>
              </a:ext>
            </a:extLst>
          </p:cNvPr>
          <p:cNvSpPr>
            <a:spLocks noGrp="1"/>
          </p:cNvSpPr>
          <p:nvPr>
            <p:ph type="dt" sz="half" idx="10"/>
          </p:nvPr>
        </p:nvSpPr>
        <p:spPr/>
        <p:txBody>
          <a:bodyPr/>
          <a:lstStyle/>
          <a:p>
            <a:fld id="{8EB16FAE-1E35-4581-AF61-330D945D2377}" type="datetimeFigureOut">
              <a:rPr lang="en-GB" smtClean="0"/>
              <a:t>22/08/2023</a:t>
            </a:fld>
            <a:endParaRPr lang="en-GB"/>
          </a:p>
        </p:txBody>
      </p:sp>
      <p:sp>
        <p:nvSpPr>
          <p:cNvPr id="5" name="Footer Placeholder 4">
            <a:extLst>
              <a:ext uri="{FF2B5EF4-FFF2-40B4-BE49-F238E27FC236}">
                <a16:creationId xmlns:a16="http://schemas.microsoft.com/office/drawing/2014/main" id="{54948E66-DE0C-437B-8AFF-F7A705A788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0B1AA-A194-4048-9042-70D0703DD9D7}"/>
              </a:ext>
            </a:extLst>
          </p:cNvPr>
          <p:cNvSpPr>
            <a:spLocks noGrp="1"/>
          </p:cNvSpPr>
          <p:nvPr>
            <p:ph type="sldNum" sz="quarter" idx="12"/>
          </p:nvPr>
        </p:nvSpPr>
        <p:spPr/>
        <p:txBody>
          <a:bodyPr/>
          <a:lstStyle/>
          <a:p>
            <a:fld id="{CFE0E9E0-216C-4823-9BAC-323D844BF027}" type="slidenum">
              <a:rPr lang="en-GB" smtClean="0"/>
              <a:t>‹#›</a:t>
            </a:fld>
            <a:endParaRPr lang="en-GB"/>
          </a:p>
        </p:txBody>
      </p:sp>
    </p:spTree>
    <p:extLst>
      <p:ext uri="{BB962C8B-B14F-4D97-AF65-F5344CB8AC3E}">
        <p14:creationId xmlns:p14="http://schemas.microsoft.com/office/powerpoint/2010/main" val="311468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B7D81-607A-48D0-835F-895D126794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B5F0AD-C7F3-4C25-9F9F-91758C4979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BC703D-4248-45FC-B696-AC09B080A8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BA784F-128D-4229-A69A-6527F3B57C45}"/>
              </a:ext>
            </a:extLst>
          </p:cNvPr>
          <p:cNvSpPr>
            <a:spLocks noGrp="1"/>
          </p:cNvSpPr>
          <p:nvPr>
            <p:ph type="dt" sz="half" idx="10"/>
          </p:nvPr>
        </p:nvSpPr>
        <p:spPr/>
        <p:txBody>
          <a:bodyPr/>
          <a:lstStyle/>
          <a:p>
            <a:fld id="{8EB16FAE-1E35-4581-AF61-330D945D2377}" type="datetimeFigureOut">
              <a:rPr lang="en-GB" smtClean="0"/>
              <a:t>22/08/2023</a:t>
            </a:fld>
            <a:endParaRPr lang="en-GB"/>
          </a:p>
        </p:txBody>
      </p:sp>
      <p:sp>
        <p:nvSpPr>
          <p:cNvPr id="6" name="Footer Placeholder 5">
            <a:extLst>
              <a:ext uri="{FF2B5EF4-FFF2-40B4-BE49-F238E27FC236}">
                <a16:creationId xmlns:a16="http://schemas.microsoft.com/office/drawing/2014/main" id="{CB35AE33-90FC-49D9-9695-E02CB0052B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5F456-8434-41D9-AB99-E24515D65987}"/>
              </a:ext>
            </a:extLst>
          </p:cNvPr>
          <p:cNvSpPr>
            <a:spLocks noGrp="1"/>
          </p:cNvSpPr>
          <p:nvPr>
            <p:ph type="sldNum" sz="quarter" idx="12"/>
          </p:nvPr>
        </p:nvSpPr>
        <p:spPr/>
        <p:txBody>
          <a:bodyPr/>
          <a:lstStyle/>
          <a:p>
            <a:fld id="{CFE0E9E0-216C-4823-9BAC-323D844BF027}" type="slidenum">
              <a:rPr lang="en-GB" smtClean="0"/>
              <a:t>‹#›</a:t>
            </a:fld>
            <a:endParaRPr lang="en-GB"/>
          </a:p>
        </p:txBody>
      </p:sp>
    </p:spTree>
    <p:extLst>
      <p:ext uri="{BB962C8B-B14F-4D97-AF65-F5344CB8AC3E}">
        <p14:creationId xmlns:p14="http://schemas.microsoft.com/office/powerpoint/2010/main" val="99742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78AC-A57F-44EE-A250-545E03FF86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035753-7481-4959-AD21-7C5620438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182F9E-7655-473D-9481-5BDAD8E8F0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FA3FB2-8313-40DA-A550-F1A4F6D4B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E5E60D-1033-4249-B3FE-9DC612B7EF9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A7854A-9EB1-4CC2-BABE-D027E83336A9}"/>
              </a:ext>
            </a:extLst>
          </p:cNvPr>
          <p:cNvSpPr>
            <a:spLocks noGrp="1"/>
          </p:cNvSpPr>
          <p:nvPr>
            <p:ph type="dt" sz="half" idx="10"/>
          </p:nvPr>
        </p:nvSpPr>
        <p:spPr/>
        <p:txBody>
          <a:bodyPr/>
          <a:lstStyle/>
          <a:p>
            <a:fld id="{8EB16FAE-1E35-4581-AF61-330D945D2377}" type="datetimeFigureOut">
              <a:rPr lang="en-GB" smtClean="0"/>
              <a:t>22/08/2023</a:t>
            </a:fld>
            <a:endParaRPr lang="en-GB"/>
          </a:p>
        </p:txBody>
      </p:sp>
      <p:sp>
        <p:nvSpPr>
          <p:cNvPr id="8" name="Footer Placeholder 7">
            <a:extLst>
              <a:ext uri="{FF2B5EF4-FFF2-40B4-BE49-F238E27FC236}">
                <a16:creationId xmlns:a16="http://schemas.microsoft.com/office/drawing/2014/main" id="{36656F6E-38BC-4963-9DF1-17706A4EFE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D837C4-FF58-41F0-BDCE-5A3774D80439}"/>
              </a:ext>
            </a:extLst>
          </p:cNvPr>
          <p:cNvSpPr>
            <a:spLocks noGrp="1"/>
          </p:cNvSpPr>
          <p:nvPr>
            <p:ph type="sldNum" sz="quarter" idx="12"/>
          </p:nvPr>
        </p:nvSpPr>
        <p:spPr/>
        <p:txBody>
          <a:bodyPr/>
          <a:lstStyle/>
          <a:p>
            <a:fld id="{CFE0E9E0-216C-4823-9BAC-323D844BF027}" type="slidenum">
              <a:rPr lang="en-GB" smtClean="0"/>
              <a:t>‹#›</a:t>
            </a:fld>
            <a:endParaRPr lang="en-GB"/>
          </a:p>
        </p:txBody>
      </p:sp>
    </p:spTree>
    <p:extLst>
      <p:ext uri="{BB962C8B-B14F-4D97-AF65-F5344CB8AC3E}">
        <p14:creationId xmlns:p14="http://schemas.microsoft.com/office/powerpoint/2010/main" val="35712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939A7-E0FA-48B5-8FAB-8B7D5A0DA7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0343E1-861C-4822-81F8-16F1096ABB43}"/>
              </a:ext>
            </a:extLst>
          </p:cNvPr>
          <p:cNvSpPr>
            <a:spLocks noGrp="1"/>
          </p:cNvSpPr>
          <p:nvPr>
            <p:ph type="dt" sz="half" idx="10"/>
          </p:nvPr>
        </p:nvSpPr>
        <p:spPr/>
        <p:txBody>
          <a:bodyPr/>
          <a:lstStyle/>
          <a:p>
            <a:fld id="{8EB16FAE-1E35-4581-AF61-330D945D2377}" type="datetimeFigureOut">
              <a:rPr lang="en-GB" smtClean="0"/>
              <a:t>22/08/2023</a:t>
            </a:fld>
            <a:endParaRPr lang="en-GB"/>
          </a:p>
        </p:txBody>
      </p:sp>
      <p:sp>
        <p:nvSpPr>
          <p:cNvPr id="4" name="Footer Placeholder 3">
            <a:extLst>
              <a:ext uri="{FF2B5EF4-FFF2-40B4-BE49-F238E27FC236}">
                <a16:creationId xmlns:a16="http://schemas.microsoft.com/office/drawing/2014/main" id="{1F1C6932-FA23-4123-B6A2-50D7E4E5BD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BDAFA8-C3FF-48FC-9435-640F5F64B0A9}"/>
              </a:ext>
            </a:extLst>
          </p:cNvPr>
          <p:cNvSpPr>
            <a:spLocks noGrp="1"/>
          </p:cNvSpPr>
          <p:nvPr>
            <p:ph type="sldNum" sz="quarter" idx="12"/>
          </p:nvPr>
        </p:nvSpPr>
        <p:spPr/>
        <p:txBody>
          <a:bodyPr/>
          <a:lstStyle/>
          <a:p>
            <a:fld id="{CFE0E9E0-216C-4823-9BAC-323D844BF027}" type="slidenum">
              <a:rPr lang="en-GB" smtClean="0"/>
              <a:t>‹#›</a:t>
            </a:fld>
            <a:endParaRPr lang="en-GB"/>
          </a:p>
        </p:txBody>
      </p:sp>
    </p:spTree>
    <p:extLst>
      <p:ext uri="{BB962C8B-B14F-4D97-AF65-F5344CB8AC3E}">
        <p14:creationId xmlns:p14="http://schemas.microsoft.com/office/powerpoint/2010/main" val="329595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29D47-67DE-40B5-B20C-9F24478E3CBE}"/>
              </a:ext>
            </a:extLst>
          </p:cNvPr>
          <p:cNvSpPr>
            <a:spLocks noGrp="1"/>
          </p:cNvSpPr>
          <p:nvPr>
            <p:ph type="dt" sz="half" idx="10"/>
          </p:nvPr>
        </p:nvSpPr>
        <p:spPr/>
        <p:txBody>
          <a:bodyPr/>
          <a:lstStyle/>
          <a:p>
            <a:fld id="{8EB16FAE-1E35-4581-AF61-330D945D2377}" type="datetimeFigureOut">
              <a:rPr lang="en-GB" smtClean="0"/>
              <a:t>22/08/2023</a:t>
            </a:fld>
            <a:endParaRPr lang="en-GB"/>
          </a:p>
        </p:txBody>
      </p:sp>
      <p:sp>
        <p:nvSpPr>
          <p:cNvPr id="3" name="Footer Placeholder 2">
            <a:extLst>
              <a:ext uri="{FF2B5EF4-FFF2-40B4-BE49-F238E27FC236}">
                <a16:creationId xmlns:a16="http://schemas.microsoft.com/office/drawing/2014/main" id="{045FD287-366B-49B1-87AC-55FAF01537A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5CA7F7-8975-4471-81DC-00328E168D17}"/>
              </a:ext>
            </a:extLst>
          </p:cNvPr>
          <p:cNvSpPr>
            <a:spLocks noGrp="1"/>
          </p:cNvSpPr>
          <p:nvPr>
            <p:ph type="sldNum" sz="quarter" idx="12"/>
          </p:nvPr>
        </p:nvSpPr>
        <p:spPr/>
        <p:txBody>
          <a:bodyPr/>
          <a:lstStyle/>
          <a:p>
            <a:fld id="{CFE0E9E0-216C-4823-9BAC-323D844BF027}" type="slidenum">
              <a:rPr lang="en-GB" smtClean="0"/>
              <a:t>‹#›</a:t>
            </a:fld>
            <a:endParaRPr lang="en-GB"/>
          </a:p>
        </p:txBody>
      </p:sp>
    </p:spTree>
    <p:extLst>
      <p:ext uri="{BB962C8B-B14F-4D97-AF65-F5344CB8AC3E}">
        <p14:creationId xmlns:p14="http://schemas.microsoft.com/office/powerpoint/2010/main" val="155919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7E4D-1BB1-441D-9FE7-EF3061FE2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3E9699-315E-4B0E-9577-17A938D9E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B02494-68E1-44B1-AA24-21B735BAC3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2C6675-1042-4817-90BF-111EE0CD4E3F}"/>
              </a:ext>
            </a:extLst>
          </p:cNvPr>
          <p:cNvSpPr>
            <a:spLocks noGrp="1"/>
          </p:cNvSpPr>
          <p:nvPr>
            <p:ph type="dt" sz="half" idx="10"/>
          </p:nvPr>
        </p:nvSpPr>
        <p:spPr/>
        <p:txBody>
          <a:bodyPr/>
          <a:lstStyle/>
          <a:p>
            <a:fld id="{8EB16FAE-1E35-4581-AF61-330D945D2377}" type="datetimeFigureOut">
              <a:rPr lang="en-GB" smtClean="0"/>
              <a:t>22/08/2023</a:t>
            </a:fld>
            <a:endParaRPr lang="en-GB"/>
          </a:p>
        </p:txBody>
      </p:sp>
      <p:sp>
        <p:nvSpPr>
          <p:cNvPr id="6" name="Footer Placeholder 5">
            <a:extLst>
              <a:ext uri="{FF2B5EF4-FFF2-40B4-BE49-F238E27FC236}">
                <a16:creationId xmlns:a16="http://schemas.microsoft.com/office/drawing/2014/main" id="{5F87F88C-3F6E-49EA-8525-2CE12DEC8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63E3F2-42AC-4D2A-9BFD-239301E01DA0}"/>
              </a:ext>
            </a:extLst>
          </p:cNvPr>
          <p:cNvSpPr>
            <a:spLocks noGrp="1"/>
          </p:cNvSpPr>
          <p:nvPr>
            <p:ph type="sldNum" sz="quarter" idx="12"/>
          </p:nvPr>
        </p:nvSpPr>
        <p:spPr/>
        <p:txBody>
          <a:bodyPr/>
          <a:lstStyle/>
          <a:p>
            <a:fld id="{CFE0E9E0-216C-4823-9BAC-323D844BF027}" type="slidenum">
              <a:rPr lang="en-GB" smtClean="0"/>
              <a:t>‹#›</a:t>
            </a:fld>
            <a:endParaRPr lang="en-GB"/>
          </a:p>
        </p:txBody>
      </p:sp>
    </p:spTree>
    <p:extLst>
      <p:ext uri="{BB962C8B-B14F-4D97-AF65-F5344CB8AC3E}">
        <p14:creationId xmlns:p14="http://schemas.microsoft.com/office/powerpoint/2010/main" val="118077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FB9B-7C1B-4AEC-A629-45FA2097E4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FAD854-1BE2-4E54-AA14-8A60D18466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A4A6B3-995D-4971-80C6-5E7120371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96327-6378-49BE-85AD-5C088BFABFDC}"/>
              </a:ext>
            </a:extLst>
          </p:cNvPr>
          <p:cNvSpPr>
            <a:spLocks noGrp="1"/>
          </p:cNvSpPr>
          <p:nvPr>
            <p:ph type="dt" sz="half" idx="10"/>
          </p:nvPr>
        </p:nvSpPr>
        <p:spPr/>
        <p:txBody>
          <a:bodyPr/>
          <a:lstStyle/>
          <a:p>
            <a:fld id="{8EB16FAE-1E35-4581-AF61-330D945D2377}" type="datetimeFigureOut">
              <a:rPr lang="en-GB" smtClean="0"/>
              <a:t>22/08/2023</a:t>
            </a:fld>
            <a:endParaRPr lang="en-GB"/>
          </a:p>
        </p:txBody>
      </p:sp>
      <p:sp>
        <p:nvSpPr>
          <p:cNvPr id="6" name="Footer Placeholder 5">
            <a:extLst>
              <a:ext uri="{FF2B5EF4-FFF2-40B4-BE49-F238E27FC236}">
                <a16:creationId xmlns:a16="http://schemas.microsoft.com/office/drawing/2014/main" id="{6B75F73E-DA66-44A2-A83C-0398370320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2C27C9-45F2-4E17-8D19-ABC81192E646}"/>
              </a:ext>
            </a:extLst>
          </p:cNvPr>
          <p:cNvSpPr>
            <a:spLocks noGrp="1"/>
          </p:cNvSpPr>
          <p:nvPr>
            <p:ph type="sldNum" sz="quarter" idx="12"/>
          </p:nvPr>
        </p:nvSpPr>
        <p:spPr/>
        <p:txBody>
          <a:bodyPr/>
          <a:lstStyle/>
          <a:p>
            <a:fld id="{CFE0E9E0-216C-4823-9BAC-323D844BF027}" type="slidenum">
              <a:rPr lang="en-GB" smtClean="0"/>
              <a:t>‹#›</a:t>
            </a:fld>
            <a:endParaRPr lang="en-GB"/>
          </a:p>
        </p:txBody>
      </p:sp>
    </p:spTree>
    <p:extLst>
      <p:ext uri="{BB962C8B-B14F-4D97-AF65-F5344CB8AC3E}">
        <p14:creationId xmlns:p14="http://schemas.microsoft.com/office/powerpoint/2010/main" val="1094929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42847B-09C4-4317-BC40-B27F218B7F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479BB5-55B5-46F1-8A06-10CB93B62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DAB29-661C-449B-8C45-9DD90D8BDD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16FAE-1E35-4581-AF61-330D945D2377}" type="datetimeFigureOut">
              <a:rPr lang="en-GB" smtClean="0"/>
              <a:t>22/08/2023</a:t>
            </a:fld>
            <a:endParaRPr lang="en-GB"/>
          </a:p>
        </p:txBody>
      </p:sp>
      <p:sp>
        <p:nvSpPr>
          <p:cNvPr id="5" name="Footer Placeholder 4">
            <a:extLst>
              <a:ext uri="{FF2B5EF4-FFF2-40B4-BE49-F238E27FC236}">
                <a16:creationId xmlns:a16="http://schemas.microsoft.com/office/drawing/2014/main" id="{2D886C80-9600-4615-8866-716B25B62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29A35A-EEE0-4918-B2F2-D939D317A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0E9E0-216C-4823-9BAC-323D844BF027}" type="slidenum">
              <a:rPr lang="en-GB" smtClean="0"/>
              <a:t>‹#›</a:t>
            </a:fld>
            <a:endParaRPr lang="en-GB"/>
          </a:p>
        </p:txBody>
      </p:sp>
    </p:spTree>
    <p:extLst>
      <p:ext uri="{BB962C8B-B14F-4D97-AF65-F5344CB8AC3E}">
        <p14:creationId xmlns:p14="http://schemas.microsoft.com/office/powerpoint/2010/main" val="2570032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an Sitting on Chair Beside Tab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 Hot Topics – Summer Edition</a:t>
            </a:r>
          </a:p>
        </p:txBody>
      </p:sp>
      <p:sp>
        <p:nvSpPr>
          <p:cNvPr id="5" name="Footer Placeholder 5"/>
          <p:cNvSpPr>
            <a:spLocks noGrp="1"/>
          </p:cNvSpPr>
          <p:nvPr>
            <p:ph type="ftr" sz="quarter" idx="11"/>
          </p:nvPr>
        </p:nvSpPr>
        <p:spPr>
          <a:xfrm>
            <a:off x="1703513" y="6356351"/>
            <a:ext cx="8812228" cy="365125"/>
          </a:xfrm>
        </p:spPr>
        <p:txBody>
          <a:bodyPr/>
          <a:lstStyle/>
          <a:p>
            <a:pPr>
              <a:defRPr/>
            </a:pPr>
            <a:r>
              <a:rPr lang="en-GB" dirty="0">
                <a:solidFill>
                  <a:prstClr val="white"/>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
        <p:nvSpPr>
          <p:cNvPr id="3" name="TextBox 2"/>
          <p:cNvSpPr txBox="1"/>
          <p:nvPr/>
        </p:nvSpPr>
        <p:spPr>
          <a:xfrm>
            <a:off x="2135560" y="4941169"/>
            <a:ext cx="6048644" cy="1015663"/>
          </a:xfrm>
          <a:prstGeom prst="rect">
            <a:avLst/>
          </a:prstGeom>
          <a:noFill/>
        </p:spPr>
        <p:txBody>
          <a:bodyPr wrap="none" rtlCol="0">
            <a:spAutoFit/>
          </a:bodyPr>
          <a:lstStyle/>
          <a:p>
            <a:pPr>
              <a:defRPr/>
            </a:pPr>
            <a:r>
              <a:rPr lang="en-GB" sz="6000" b="1" dirty="0">
                <a:solidFill>
                  <a:prstClr val="white"/>
                </a:solidFill>
                <a:latin typeface="Calibri"/>
              </a:rPr>
              <a:t>Partial retirement </a:t>
            </a:r>
          </a:p>
        </p:txBody>
      </p:sp>
    </p:spTree>
    <p:extLst>
      <p:ext uri="{BB962C8B-B14F-4D97-AF65-F5344CB8AC3E}">
        <p14:creationId xmlns:p14="http://schemas.microsoft.com/office/powerpoint/2010/main" val="14449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4611"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GB" sz="3600" b="1" dirty="0">
                <a:solidFill>
                  <a:prstClr val="white"/>
                </a:solidFill>
                <a:latin typeface="Calibri"/>
              </a:rPr>
              <a:t>CSP15</a:t>
            </a:r>
          </a:p>
        </p:txBody>
      </p:sp>
      <p:pic>
        <p:nvPicPr>
          <p:cNvPr id="6" name="Picture 2">
            <a:extLst>
              <a:ext uri="{FF2B5EF4-FFF2-40B4-BE49-F238E27FC236}">
                <a16:creationId xmlns:a16="http://schemas.microsoft.com/office/drawing/2014/main" id="{4354878B-5E0A-4755-96C8-1FF5DD85281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014485" y="1825625"/>
            <a:ext cx="482902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p:cNvSpPr>
            <a:spLocks noGrp="1"/>
          </p:cNvSpPr>
          <p:nvPr>
            <p:ph type="ftr" sz="quarter" idx="11"/>
          </p:nvPr>
        </p:nvSpPr>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pic>
        <p:nvPicPr>
          <p:cNvPr id="8" name="Picture 2">
            <a:extLst>
              <a:ext uri="{FF2B5EF4-FFF2-40B4-BE49-F238E27FC236}">
                <a16:creationId xmlns:a16="http://schemas.microsoft.com/office/drawing/2014/main" id="{EE802196-FB23-49C4-9B72-308E74B6192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083834"/>
            <a:ext cx="5181600" cy="383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6836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erson Using Laptop Computer on Brown Wooden Table">
            <a:extLst>
              <a:ext uri="{FF2B5EF4-FFF2-40B4-BE49-F238E27FC236}">
                <a16:creationId xmlns:a16="http://schemas.microsoft.com/office/drawing/2014/main" id="{E4EDF4C6-4FBE-4258-86D5-9986DF3E9F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1149186"/>
            <a:ext cx="9144000" cy="57088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1494612" y="0"/>
            <a:ext cx="9173388"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a:solidFill>
                  <a:schemeClr val="bg1"/>
                </a:solidFill>
              </a:rPr>
              <a:t>Partial retirement </a:t>
            </a:r>
            <a:endParaRPr lang="en-GB" sz="3600" b="1" dirty="0">
              <a:solidFill>
                <a:schemeClr val="bg1"/>
              </a:solidFill>
            </a:endParaRPr>
          </a:p>
        </p:txBody>
      </p:sp>
      <p:sp>
        <p:nvSpPr>
          <p:cNvPr id="6" name="Footer Placeholder 5"/>
          <p:cNvSpPr>
            <a:spLocks noGrp="1"/>
          </p:cNvSpPr>
          <p:nvPr>
            <p:ph type="ftr" sz="quarter" idx="11"/>
          </p:nvPr>
        </p:nvSpPr>
        <p:spPr>
          <a:xfrm>
            <a:off x="1703513" y="6356351"/>
            <a:ext cx="8812228" cy="365125"/>
          </a:xfrm>
        </p:spPr>
        <p:txBody>
          <a:bodyPr/>
          <a:lstStyle/>
          <a:p>
            <a:pPr>
              <a:defRPr/>
            </a:pPr>
            <a:r>
              <a:rPr lang="en-GB" dirty="0">
                <a:solidFill>
                  <a:prstClr val="white"/>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
        <p:nvSpPr>
          <p:cNvPr id="7" name="Rounded Rectangle 6"/>
          <p:cNvSpPr/>
          <p:nvPr/>
        </p:nvSpPr>
        <p:spPr>
          <a:xfrm>
            <a:off x="3247126" y="2317452"/>
            <a:ext cx="5725003" cy="304560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6600" b="1" dirty="0">
                <a:solidFill>
                  <a:prstClr val="white"/>
                </a:solidFill>
                <a:latin typeface="Calibri"/>
              </a:rPr>
              <a:t>Scheme Administrator Actions</a:t>
            </a:r>
            <a:endParaRPr lang="en-GB" sz="4800" dirty="0">
              <a:solidFill>
                <a:prstClr val="white"/>
              </a:solidFill>
              <a:latin typeface="Calibri"/>
            </a:endParaRPr>
          </a:p>
        </p:txBody>
      </p:sp>
    </p:spTree>
    <p:extLst>
      <p:ext uri="{BB962C8B-B14F-4D97-AF65-F5344CB8AC3E}">
        <p14:creationId xmlns:p14="http://schemas.microsoft.com/office/powerpoint/2010/main" val="202689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4611"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GB" sz="3600" b="1" dirty="0">
                <a:solidFill>
                  <a:prstClr val="white"/>
                </a:solidFill>
                <a:latin typeface="Calibri"/>
              </a:rPr>
              <a:t>Partial retirement  - End to End Process  </a:t>
            </a:r>
          </a:p>
        </p:txBody>
      </p:sp>
      <p:sp>
        <p:nvSpPr>
          <p:cNvPr id="7" name="Footer Placeholder 5"/>
          <p:cNvSpPr>
            <a:spLocks noGrp="1"/>
          </p:cNvSpPr>
          <p:nvPr>
            <p:ph type="ftr" sz="quarter" idx="11"/>
          </p:nvPr>
        </p:nvSpPr>
        <p:spPr>
          <a:xfrm>
            <a:off x="1703513" y="6356351"/>
            <a:ext cx="8812228" cy="365125"/>
          </a:xfrm>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
        <p:nvSpPr>
          <p:cNvPr id="8" name="Footer Placeholder 3">
            <a:extLst>
              <a:ext uri="{FF2B5EF4-FFF2-40B4-BE49-F238E27FC236}">
                <a16:creationId xmlns:a16="http://schemas.microsoft.com/office/drawing/2014/main" id="{54985117-B8DC-4522-A1C0-00D8943DB8E1}"/>
              </a:ext>
            </a:extLst>
          </p:cNvPr>
          <p:cNvSpPr txBox="1">
            <a:spLocks/>
          </p:cNvSpPr>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t>Version 2.1  Effective Date: September 2021  Owner: Training Team  Review : September 2023</a:t>
            </a:r>
            <a:endParaRPr lang="en-GB" dirty="0"/>
          </a:p>
        </p:txBody>
      </p:sp>
      <p:sp>
        <p:nvSpPr>
          <p:cNvPr id="9" name="Slide Number Placeholder 4">
            <a:extLst>
              <a:ext uri="{FF2B5EF4-FFF2-40B4-BE49-F238E27FC236}">
                <a16:creationId xmlns:a16="http://schemas.microsoft.com/office/drawing/2014/main" id="{D247E18F-A0CB-4CC5-BCB8-541FC5CBFB58}"/>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D42D216-AD57-474C-9BFC-31050358A2ED}" type="slidenum">
              <a:rPr lang="en-GB" smtClean="0"/>
              <a:pPr>
                <a:defRPr/>
              </a:pPr>
              <a:t>12</a:t>
            </a:fld>
            <a:endParaRPr lang="en-GB" dirty="0"/>
          </a:p>
        </p:txBody>
      </p:sp>
      <p:sp>
        <p:nvSpPr>
          <p:cNvPr id="10" name="TextBox 9">
            <a:extLst>
              <a:ext uri="{FF2B5EF4-FFF2-40B4-BE49-F238E27FC236}">
                <a16:creationId xmlns:a16="http://schemas.microsoft.com/office/drawing/2014/main" id="{D8555265-C50B-40A9-A55D-536004197258}"/>
              </a:ext>
            </a:extLst>
          </p:cNvPr>
          <p:cNvSpPr txBox="1"/>
          <p:nvPr/>
        </p:nvSpPr>
        <p:spPr>
          <a:xfrm>
            <a:off x="3071665" y="2348880"/>
            <a:ext cx="184731" cy="369332"/>
          </a:xfrm>
          <a:prstGeom prst="rect">
            <a:avLst/>
          </a:prstGeom>
          <a:noFill/>
        </p:spPr>
        <p:txBody>
          <a:bodyPr wrap="none" rtlCol="0">
            <a:spAutoFit/>
          </a:bodyPr>
          <a:lstStyle/>
          <a:p>
            <a:endParaRPr lang="en-GB" dirty="0"/>
          </a:p>
        </p:txBody>
      </p:sp>
      <p:sp>
        <p:nvSpPr>
          <p:cNvPr id="11" name="TextBox 10">
            <a:extLst>
              <a:ext uri="{FF2B5EF4-FFF2-40B4-BE49-F238E27FC236}">
                <a16:creationId xmlns:a16="http://schemas.microsoft.com/office/drawing/2014/main" id="{B80029C1-1F6A-4B1E-9EAC-624F20476EA1}"/>
              </a:ext>
            </a:extLst>
          </p:cNvPr>
          <p:cNvSpPr txBox="1"/>
          <p:nvPr/>
        </p:nvSpPr>
        <p:spPr>
          <a:xfrm>
            <a:off x="1853850" y="1438757"/>
            <a:ext cx="1368152" cy="369332"/>
          </a:xfrm>
          <a:prstGeom prst="rect">
            <a:avLst/>
          </a:prstGeom>
          <a:noFill/>
        </p:spPr>
        <p:txBody>
          <a:bodyPr wrap="square" rtlCol="0">
            <a:spAutoFit/>
          </a:bodyPr>
          <a:lstStyle/>
          <a:p>
            <a:endParaRPr lang="en-GB" dirty="0"/>
          </a:p>
        </p:txBody>
      </p:sp>
      <p:sp>
        <p:nvSpPr>
          <p:cNvPr id="12" name="Rounded Rectangle 13">
            <a:extLst>
              <a:ext uri="{FF2B5EF4-FFF2-40B4-BE49-F238E27FC236}">
                <a16:creationId xmlns:a16="http://schemas.microsoft.com/office/drawing/2014/main" id="{5F90CB6F-980E-4895-8D6F-367EDF46429A}"/>
              </a:ext>
            </a:extLst>
          </p:cNvPr>
          <p:cNvSpPr/>
          <p:nvPr/>
        </p:nvSpPr>
        <p:spPr>
          <a:xfrm>
            <a:off x="1990738" y="1228876"/>
            <a:ext cx="2346582" cy="1327502"/>
          </a:xfrm>
          <a:prstGeom prst="roundRect">
            <a:avLst/>
          </a:prstGeom>
          <a:solidFill>
            <a:schemeClr val="accent2">
              <a:lumMod val="60000"/>
              <a:lumOff val="40000"/>
            </a:schemeClr>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Member speaks with employer to see if partial is possible</a:t>
            </a:r>
          </a:p>
        </p:txBody>
      </p:sp>
      <p:sp>
        <p:nvSpPr>
          <p:cNvPr id="13" name="Rounded Rectangle 25">
            <a:extLst>
              <a:ext uri="{FF2B5EF4-FFF2-40B4-BE49-F238E27FC236}">
                <a16:creationId xmlns:a16="http://schemas.microsoft.com/office/drawing/2014/main" id="{2E9DF974-0401-4BF7-BF97-45E3732B1F88}"/>
              </a:ext>
            </a:extLst>
          </p:cNvPr>
          <p:cNvSpPr/>
          <p:nvPr/>
        </p:nvSpPr>
        <p:spPr>
          <a:xfrm>
            <a:off x="4959513" y="1247410"/>
            <a:ext cx="2346582" cy="1327502"/>
          </a:xfrm>
          <a:prstGeom prst="roundRect">
            <a:avLst/>
          </a:prstGeom>
          <a:solidFill>
            <a:srgbClr val="F7941D"/>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bg1"/>
              </a:solidFill>
            </a:endParaRPr>
          </a:p>
        </p:txBody>
      </p:sp>
      <p:sp>
        <p:nvSpPr>
          <p:cNvPr id="14" name="Rounded Rectangle 26">
            <a:extLst>
              <a:ext uri="{FF2B5EF4-FFF2-40B4-BE49-F238E27FC236}">
                <a16:creationId xmlns:a16="http://schemas.microsoft.com/office/drawing/2014/main" id="{1532C47C-026A-499A-AA6A-1247D7FD9B56}"/>
              </a:ext>
            </a:extLst>
          </p:cNvPr>
          <p:cNvSpPr/>
          <p:nvPr/>
        </p:nvSpPr>
        <p:spPr>
          <a:xfrm>
            <a:off x="7859871" y="1247410"/>
            <a:ext cx="2346582" cy="1327502"/>
          </a:xfrm>
          <a:prstGeom prst="roundRect">
            <a:avLst/>
          </a:prstGeom>
          <a:solidFill>
            <a:schemeClr val="accent2">
              <a:lumMod val="60000"/>
              <a:lumOff val="40000"/>
            </a:schemeClr>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50000"/>
                  </a:schemeClr>
                </a:solidFill>
              </a:rPr>
              <a:t>Employer checks CSP15, completes, signs &amp; forwards to </a:t>
            </a:r>
            <a:r>
              <a:rPr lang="en-GB" sz="1600" b="1" dirty="0" err="1">
                <a:solidFill>
                  <a:schemeClr val="accent1">
                    <a:lumMod val="50000"/>
                  </a:schemeClr>
                </a:solidFill>
              </a:rPr>
              <a:t>MyCSP</a:t>
            </a:r>
            <a:endParaRPr lang="en-GB" sz="1600" b="1" dirty="0">
              <a:solidFill>
                <a:schemeClr val="accent1">
                  <a:lumMod val="50000"/>
                </a:schemeClr>
              </a:solidFill>
            </a:endParaRPr>
          </a:p>
        </p:txBody>
      </p:sp>
      <p:sp>
        <p:nvSpPr>
          <p:cNvPr id="15" name="Rounded Rectangle 27">
            <a:extLst>
              <a:ext uri="{FF2B5EF4-FFF2-40B4-BE49-F238E27FC236}">
                <a16:creationId xmlns:a16="http://schemas.microsoft.com/office/drawing/2014/main" id="{65454199-BDAC-4510-A098-4B839C8853AA}"/>
              </a:ext>
            </a:extLst>
          </p:cNvPr>
          <p:cNvSpPr/>
          <p:nvPr/>
        </p:nvSpPr>
        <p:spPr>
          <a:xfrm>
            <a:off x="1990738" y="2899996"/>
            <a:ext cx="2346582" cy="1327502"/>
          </a:xfrm>
          <a:prstGeom prst="roundRect">
            <a:avLst/>
          </a:prstGeom>
          <a:solidFill>
            <a:schemeClr val="accent2">
              <a:lumMod val="60000"/>
              <a:lumOff val="40000"/>
            </a:schemeClr>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accent1">
                  <a:lumMod val="50000"/>
                </a:schemeClr>
              </a:solidFill>
            </a:endParaRPr>
          </a:p>
          <a:p>
            <a:pPr algn="ctr"/>
            <a:r>
              <a:rPr lang="en-GB" b="1" dirty="0">
                <a:solidFill>
                  <a:schemeClr val="accent1">
                    <a:lumMod val="50000"/>
                  </a:schemeClr>
                </a:solidFill>
              </a:rPr>
              <a:t>Member decides how much pension and lump sum to take </a:t>
            </a:r>
          </a:p>
          <a:p>
            <a:pPr algn="ctr"/>
            <a:endParaRPr lang="en-GB" sz="2800" b="1" dirty="0">
              <a:solidFill>
                <a:schemeClr val="bg1"/>
              </a:solidFill>
            </a:endParaRPr>
          </a:p>
        </p:txBody>
      </p:sp>
      <p:sp>
        <p:nvSpPr>
          <p:cNvPr id="16" name="Rounded Rectangle 28">
            <a:extLst>
              <a:ext uri="{FF2B5EF4-FFF2-40B4-BE49-F238E27FC236}">
                <a16:creationId xmlns:a16="http://schemas.microsoft.com/office/drawing/2014/main" id="{8B2E785F-BBEF-4DB0-86EB-B465C041A3DE}"/>
              </a:ext>
            </a:extLst>
          </p:cNvPr>
          <p:cNvSpPr/>
          <p:nvPr/>
        </p:nvSpPr>
        <p:spPr>
          <a:xfrm>
            <a:off x="4943872" y="1228876"/>
            <a:ext cx="2346582" cy="1327502"/>
          </a:xfrm>
          <a:prstGeom prst="roundRect">
            <a:avLst/>
          </a:prstGeom>
          <a:solidFill>
            <a:schemeClr val="accent2">
              <a:lumMod val="60000"/>
              <a:lumOff val="40000"/>
            </a:schemeClr>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accent1">
                    <a:lumMod val="50000"/>
                  </a:schemeClr>
                </a:solidFill>
              </a:rPr>
              <a:t>If agreed, member fills out their portion of CSP15 and passes to employer</a:t>
            </a:r>
          </a:p>
        </p:txBody>
      </p:sp>
      <p:sp>
        <p:nvSpPr>
          <p:cNvPr id="17" name="Rounded Rectangle 29">
            <a:extLst>
              <a:ext uri="{FF2B5EF4-FFF2-40B4-BE49-F238E27FC236}">
                <a16:creationId xmlns:a16="http://schemas.microsoft.com/office/drawing/2014/main" id="{66DBCE3E-B57C-4B47-A817-BEF4CE324E73}"/>
              </a:ext>
            </a:extLst>
          </p:cNvPr>
          <p:cNvSpPr/>
          <p:nvPr/>
        </p:nvSpPr>
        <p:spPr>
          <a:xfrm>
            <a:off x="7896200" y="2899996"/>
            <a:ext cx="2346582" cy="1327502"/>
          </a:xfrm>
          <a:prstGeom prst="roundRect">
            <a:avLst/>
          </a:prstGeom>
          <a:solidFill>
            <a:schemeClr val="accent2">
              <a:lumMod val="60000"/>
              <a:lumOff val="40000"/>
            </a:schemeClr>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 MyCSP carry out Data Validation in accordance with rules of Partial Retirement</a:t>
            </a:r>
          </a:p>
        </p:txBody>
      </p:sp>
      <p:sp>
        <p:nvSpPr>
          <p:cNvPr id="18" name="Rounded Rectangle 30">
            <a:extLst>
              <a:ext uri="{FF2B5EF4-FFF2-40B4-BE49-F238E27FC236}">
                <a16:creationId xmlns:a16="http://schemas.microsoft.com/office/drawing/2014/main" id="{3998D972-D95F-4AED-A657-49E05C0CDDA1}"/>
              </a:ext>
            </a:extLst>
          </p:cNvPr>
          <p:cNvSpPr/>
          <p:nvPr/>
        </p:nvSpPr>
        <p:spPr>
          <a:xfrm>
            <a:off x="4893590" y="2899996"/>
            <a:ext cx="2346582" cy="1327502"/>
          </a:xfrm>
          <a:prstGeom prst="roundRect">
            <a:avLst/>
          </a:prstGeom>
          <a:solidFill>
            <a:schemeClr val="accent2">
              <a:lumMod val="60000"/>
              <a:lumOff val="40000"/>
            </a:schemeClr>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accent1">
                    <a:lumMod val="50000"/>
                  </a:schemeClr>
                </a:solidFill>
              </a:rPr>
              <a:t>MyCSP</a:t>
            </a:r>
            <a:r>
              <a:rPr lang="en-GB" b="1" dirty="0">
                <a:solidFill>
                  <a:schemeClr val="accent1">
                    <a:lumMod val="50000"/>
                  </a:schemeClr>
                </a:solidFill>
              </a:rPr>
              <a:t> produces a quote for the member</a:t>
            </a:r>
          </a:p>
          <a:p>
            <a:pPr algn="ctr"/>
            <a:endParaRPr lang="en-GB" b="1" dirty="0">
              <a:solidFill>
                <a:schemeClr val="accent1">
                  <a:lumMod val="50000"/>
                </a:schemeClr>
              </a:solidFill>
            </a:endParaRPr>
          </a:p>
        </p:txBody>
      </p:sp>
      <p:sp>
        <p:nvSpPr>
          <p:cNvPr id="19" name="Rounded Rectangle 31">
            <a:extLst>
              <a:ext uri="{FF2B5EF4-FFF2-40B4-BE49-F238E27FC236}">
                <a16:creationId xmlns:a16="http://schemas.microsoft.com/office/drawing/2014/main" id="{9F1F09C7-7AB2-4E26-80C4-B54925DEC373}"/>
              </a:ext>
            </a:extLst>
          </p:cNvPr>
          <p:cNvSpPr/>
          <p:nvPr/>
        </p:nvSpPr>
        <p:spPr>
          <a:xfrm>
            <a:off x="4967161" y="4678749"/>
            <a:ext cx="2346582" cy="1327502"/>
          </a:xfrm>
          <a:prstGeom prst="roundRect">
            <a:avLst/>
          </a:prstGeom>
          <a:solidFill>
            <a:schemeClr val="accent2">
              <a:lumMod val="60000"/>
              <a:lumOff val="40000"/>
            </a:schemeClr>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accent1">
                    <a:lumMod val="50000"/>
                  </a:schemeClr>
                </a:solidFill>
              </a:rPr>
              <a:t>MyCSP</a:t>
            </a:r>
            <a:r>
              <a:rPr lang="en-GB" b="1" dirty="0">
                <a:solidFill>
                  <a:schemeClr val="accent1">
                    <a:lumMod val="50000"/>
                  </a:schemeClr>
                </a:solidFill>
              </a:rPr>
              <a:t> calculate and apply any abatement &amp; pay the award</a:t>
            </a:r>
          </a:p>
        </p:txBody>
      </p:sp>
      <p:sp>
        <p:nvSpPr>
          <p:cNvPr id="20" name="Rounded Rectangle 33">
            <a:extLst>
              <a:ext uri="{FF2B5EF4-FFF2-40B4-BE49-F238E27FC236}">
                <a16:creationId xmlns:a16="http://schemas.microsoft.com/office/drawing/2014/main" id="{CAD14947-F1A6-45E1-8346-E12180021507}"/>
              </a:ext>
            </a:extLst>
          </p:cNvPr>
          <p:cNvSpPr/>
          <p:nvPr/>
        </p:nvSpPr>
        <p:spPr>
          <a:xfrm>
            <a:off x="1990738" y="4653136"/>
            <a:ext cx="2346582" cy="1327502"/>
          </a:xfrm>
          <a:prstGeom prst="roundRect">
            <a:avLst/>
          </a:prstGeom>
          <a:solidFill>
            <a:schemeClr val="accent2">
              <a:lumMod val="60000"/>
              <a:lumOff val="40000"/>
            </a:schemeClr>
          </a:solid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1">
                    <a:lumMod val="50000"/>
                  </a:schemeClr>
                </a:solidFill>
              </a:rPr>
              <a:t>Member returns their Personal Details Form (PDF)</a:t>
            </a:r>
            <a:endParaRPr lang="en-GB" sz="2800" b="1" dirty="0">
              <a:solidFill>
                <a:schemeClr val="bg1"/>
              </a:solidFill>
            </a:endParaRPr>
          </a:p>
        </p:txBody>
      </p:sp>
      <p:cxnSp>
        <p:nvCxnSpPr>
          <p:cNvPr id="21" name="Straight Arrow Connector 20">
            <a:extLst>
              <a:ext uri="{FF2B5EF4-FFF2-40B4-BE49-F238E27FC236}">
                <a16:creationId xmlns:a16="http://schemas.microsoft.com/office/drawing/2014/main" id="{1C7F04FD-AEAB-4421-8258-9CF319D5A722}"/>
              </a:ext>
            </a:extLst>
          </p:cNvPr>
          <p:cNvCxnSpPr>
            <a:stCxn id="12" idx="3"/>
          </p:cNvCxnSpPr>
          <p:nvPr/>
        </p:nvCxnSpPr>
        <p:spPr>
          <a:xfrm>
            <a:off x="4337320" y="1892627"/>
            <a:ext cx="55627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AB1B616-4F6D-4430-B023-9B50F964EA93}"/>
              </a:ext>
            </a:extLst>
          </p:cNvPr>
          <p:cNvCxnSpPr/>
          <p:nvPr/>
        </p:nvCxnSpPr>
        <p:spPr>
          <a:xfrm>
            <a:off x="7339930" y="1920168"/>
            <a:ext cx="55627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3D59BC7-7250-4A72-95C6-88C9CD5BCD9E}"/>
              </a:ext>
            </a:extLst>
          </p:cNvPr>
          <p:cNvCxnSpPr/>
          <p:nvPr/>
        </p:nvCxnSpPr>
        <p:spPr>
          <a:xfrm>
            <a:off x="9129536" y="2574913"/>
            <a:ext cx="0" cy="387559"/>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EFA77BB-DCCE-4534-8862-EECC4AE043BA}"/>
              </a:ext>
            </a:extLst>
          </p:cNvPr>
          <p:cNvCxnSpPr/>
          <p:nvPr/>
        </p:nvCxnSpPr>
        <p:spPr>
          <a:xfrm flipH="1">
            <a:off x="7307577" y="3563747"/>
            <a:ext cx="55396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0D2EC18-907C-4A1B-B8D6-51BEC8E3FAD6}"/>
              </a:ext>
            </a:extLst>
          </p:cNvPr>
          <p:cNvCxnSpPr/>
          <p:nvPr/>
        </p:nvCxnSpPr>
        <p:spPr>
          <a:xfrm flipH="1">
            <a:off x="4339630" y="3543463"/>
            <a:ext cx="55396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96014C6-0B78-43FB-947A-D8E3899BD408}"/>
              </a:ext>
            </a:extLst>
          </p:cNvPr>
          <p:cNvCxnSpPr/>
          <p:nvPr/>
        </p:nvCxnSpPr>
        <p:spPr>
          <a:xfrm>
            <a:off x="3256395" y="4256947"/>
            <a:ext cx="0" cy="387559"/>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2E4061F-04B8-47C3-A290-D20305F367B3}"/>
              </a:ext>
            </a:extLst>
          </p:cNvPr>
          <p:cNvCxnSpPr/>
          <p:nvPr/>
        </p:nvCxnSpPr>
        <p:spPr>
          <a:xfrm>
            <a:off x="4344489" y="5308256"/>
            <a:ext cx="55627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1EB07B-C799-4C0F-9AE9-F7C85138E4F0}"/>
              </a:ext>
            </a:extLst>
          </p:cNvPr>
          <p:cNvCxnSpPr/>
          <p:nvPr/>
        </p:nvCxnSpPr>
        <p:spPr>
          <a:xfrm>
            <a:off x="7328106" y="5373457"/>
            <a:ext cx="55627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29" name="Graphic 28" descr="Pound">
            <a:extLst>
              <a:ext uri="{FF2B5EF4-FFF2-40B4-BE49-F238E27FC236}">
                <a16:creationId xmlns:a16="http://schemas.microsoft.com/office/drawing/2014/main" id="{08DED483-580D-413F-B9CC-24569CD422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12225" y="4722598"/>
            <a:ext cx="1253277" cy="1253277"/>
          </a:xfrm>
          <a:prstGeom prst="rect">
            <a:avLst/>
          </a:prstGeom>
        </p:spPr>
      </p:pic>
    </p:spTree>
    <p:extLst>
      <p:ext uri="{BB962C8B-B14F-4D97-AF65-F5344CB8AC3E}">
        <p14:creationId xmlns:p14="http://schemas.microsoft.com/office/powerpoint/2010/main" val="377527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1196752"/>
            <a:ext cx="9144000" cy="49685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3200" b="1" dirty="0">
                <a:solidFill>
                  <a:prstClr val="white"/>
                </a:solidFill>
                <a:latin typeface="Calibri"/>
              </a:rPr>
              <a:t>NIGO</a:t>
            </a:r>
            <a:r>
              <a:rPr lang="en-GB" sz="3200" dirty="0">
                <a:solidFill>
                  <a:prstClr val="white"/>
                </a:solidFill>
                <a:latin typeface="Calibri"/>
              </a:rPr>
              <a:t> stands for </a:t>
            </a:r>
            <a:r>
              <a:rPr lang="en-GB" sz="3200" b="1" dirty="0">
                <a:solidFill>
                  <a:prstClr val="white"/>
                </a:solidFill>
                <a:latin typeface="Calibri"/>
              </a:rPr>
              <a:t>N</a:t>
            </a:r>
            <a:r>
              <a:rPr lang="en-GB" sz="3200" dirty="0">
                <a:solidFill>
                  <a:prstClr val="white"/>
                </a:solidFill>
                <a:latin typeface="Calibri"/>
              </a:rPr>
              <a:t>ot </a:t>
            </a:r>
            <a:r>
              <a:rPr lang="en-GB" sz="3200" b="1" dirty="0">
                <a:solidFill>
                  <a:prstClr val="white"/>
                </a:solidFill>
                <a:latin typeface="Calibri"/>
              </a:rPr>
              <a:t>I</a:t>
            </a:r>
            <a:r>
              <a:rPr lang="en-GB" sz="3200" dirty="0">
                <a:solidFill>
                  <a:prstClr val="white"/>
                </a:solidFill>
                <a:latin typeface="Calibri"/>
              </a:rPr>
              <a:t>n </a:t>
            </a:r>
            <a:r>
              <a:rPr lang="en-GB" sz="3200" b="1" dirty="0">
                <a:solidFill>
                  <a:prstClr val="white"/>
                </a:solidFill>
                <a:latin typeface="Calibri"/>
              </a:rPr>
              <a:t>G</a:t>
            </a:r>
            <a:r>
              <a:rPr lang="en-GB" sz="3200" dirty="0">
                <a:solidFill>
                  <a:prstClr val="white"/>
                </a:solidFill>
                <a:latin typeface="Calibri"/>
              </a:rPr>
              <a:t>ood </a:t>
            </a:r>
            <a:r>
              <a:rPr lang="en-GB" sz="3200" b="1" dirty="0">
                <a:solidFill>
                  <a:prstClr val="white"/>
                </a:solidFill>
                <a:latin typeface="Calibri"/>
              </a:rPr>
              <a:t>O</a:t>
            </a:r>
            <a:r>
              <a:rPr lang="en-GB" sz="3200" dirty="0">
                <a:solidFill>
                  <a:prstClr val="white"/>
                </a:solidFill>
                <a:latin typeface="Calibri"/>
              </a:rPr>
              <a:t>rder. </a:t>
            </a:r>
          </a:p>
          <a:p>
            <a:pPr algn="ctr">
              <a:defRPr/>
            </a:pPr>
            <a:endParaRPr lang="en-GB" sz="3200" dirty="0">
              <a:solidFill>
                <a:prstClr val="white"/>
              </a:solidFill>
              <a:latin typeface="Calibri"/>
            </a:endParaRPr>
          </a:p>
          <a:p>
            <a:pPr algn="ctr">
              <a:defRPr/>
            </a:pPr>
            <a:r>
              <a:rPr lang="en-GB" sz="3200" dirty="0">
                <a:solidFill>
                  <a:prstClr val="white"/>
                </a:solidFill>
                <a:latin typeface="Calibri"/>
              </a:rPr>
              <a:t>This is an internal process to MyCSP to ensure that applications and forms include everything we require to process.</a:t>
            </a:r>
          </a:p>
          <a:p>
            <a:pPr algn="ctr">
              <a:defRPr/>
            </a:pPr>
            <a:endParaRPr lang="en-GB" sz="3200" dirty="0">
              <a:solidFill>
                <a:prstClr val="white"/>
              </a:solidFill>
              <a:latin typeface="Calibri"/>
            </a:endParaRPr>
          </a:p>
          <a:p>
            <a:pPr algn="ctr">
              <a:defRPr/>
            </a:pPr>
            <a:r>
              <a:rPr lang="en-GB" sz="3200" dirty="0">
                <a:solidFill>
                  <a:prstClr val="white"/>
                </a:solidFill>
                <a:latin typeface="Calibri"/>
              </a:rPr>
              <a:t>If the application form is not completed correctly this will be returned at first point of contact and may cause delays.</a:t>
            </a:r>
          </a:p>
        </p:txBody>
      </p:sp>
      <p:sp>
        <p:nvSpPr>
          <p:cNvPr id="2" name="Title 1"/>
          <p:cNvSpPr>
            <a:spLocks noGrp="1"/>
          </p:cNvSpPr>
          <p:nvPr>
            <p:ph type="title"/>
          </p:nvPr>
        </p:nvSpPr>
        <p:spPr>
          <a:xfrm>
            <a:off x="152400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NIGO checks </a:t>
            </a:r>
          </a:p>
        </p:txBody>
      </p:sp>
      <p:sp>
        <p:nvSpPr>
          <p:cNvPr id="6" name="Footer Placeholder 5">
            <a:extLst>
              <a:ext uri="{FF2B5EF4-FFF2-40B4-BE49-F238E27FC236}">
                <a16:creationId xmlns:a16="http://schemas.microsoft.com/office/drawing/2014/main" id="{1AA0374A-EF65-4F7D-979F-699133F23589}"/>
              </a:ext>
            </a:extLst>
          </p:cNvPr>
          <p:cNvSpPr>
            <a:spLocks noGrp="1"/>
          </p:cNvSpPr>
          <p:nvPr>
            <p:ph type="ftr" sz="quarter" idx="11"/>
          </p:nvPr>
        </p:nvSpPr>
        <p:spPr>
          <a:xfrm>
            <a:off x="1703513" y="6356351"/>
            <a:ext cx="8812228" cy="365125"/>
          </a:xfrm>
        </p:spPr>
        <p:txBody>
          <a:bodyPr/>
          <a:lstStyle/>
          <a:p>
            <a:pPr>
              <a:defRPr/>
            </a:pPr>
            <a:r>
              <a:rPr lang="en-GB" dirty="0">
                <a:solidFill>
                  <a:prstClr val="black">
                    <a:lumMod val="65000"/>
                    <a:lumOff val="3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Tree>
    <p:extLst>
      <p:ext uri="{BB962C8B-B14F-4D97-AF65-F5344CB8AC3E}">
        <p14:creationId xmlns:p14="http://schemas.microsoft.com/office/powerpoint/2010/main" val="132341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Common NIGO fails – CSP15 </a:t>
            </a:r>
          </a:p>
        </p:txBody>
      </p:sp>
      <p:sp>
        <p:nvSpPr>
          <p:cNvPr id="6" name="TextBox 5"/>
          <p:cNvSpPr txBox="1"/>
          <p:nvPr/>
        </p:nvSpPr>
        <p:spPr>
          <a:xfrm>
            <a:off x="2279576" y="1484785"/>
            <a:ext cx="7472486" cy="1200329"/>
          </a:xfrm>
          <a:prstGeom prst="rect">
            <a:avLst/>
          </a:prstGeom>
          <a:noFill/>
        </p:spPr>
        <p:txBody>
          <a:bodyPr wrap="square" rtlCol="0">
            <a:spAutoFit/>
          </a:bodyPr>
          <a:lstStyle/>
          <a:p>
            <a:pPr algn="ctr">
              <a:defRPr/>
            </a:pPr>
            <a:r>
              <a:rPr lang="en-GB" sz="2400" dirty="0">
                <a:solidFill>
                  <a:prstClr val="black">
                    <a:lumMod val="65000"/>
                    <a:lumOff val="35000"/>
                  </a:prstClr>
                </a:solidFill>
                <a:latin typeface="Calibri"/>
              </a:rPr>
              <a:t>The most common error is that the start date of the employees new role is not the day after the end date for their current role.</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63553" y="2685114"/>
            <a:ext cx="7442745" cy="3315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nut 6"/>
          <p:cNvSpPr/>
          <p:nvPr/>
        </p:nvSpPr>
        <p:spPr>
          <a:xfrm>
            <a:off x="2279576" y="5229200"/>
            <a:ext cx="2448272" cy="936104"/>
          </a:xfrm>
          <a:prstGeom prst="donut">
            <a:avLst>
              <a:gd name="adj" fmla="val 66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black"/>
              </a:solidFill>
              <a:latin typeface="Calibri"/>
            </a:endParaRPr>
          </a:p>
        </p:txBody>
      </p:sp>
      <p:sp>
        <p:nvSpPr>
          <p:cNvPr id="8" name="Footer Placeholder 5">
            <a:extLst>
              <a:ext uri="{FF2B5EF4-FFF2-40B4-BE49-F238E27FC236}">
                <a16:creationId xmlns:a16="http://schemas.microsoft.com/office/drawing/2014/main" id="{D24E3B7A-F092-4164-B284-2690942E1A96}"/>
              </a:ext>
            </a:extLst>
          </p:cNvPr>
          <p:cNvSpPr>
            <a:spLocks noGrp="1"/>
          </p:cNvSpPr>
          <p:nvPr>
            <p:ph type="ftr" sz="quarter" idx="11"/>
          </p:nvPr>
        </p:nvSpPr>
        <p:spPr>
          <a:xfrm>
            <a:off x="1703513" y="6356351"/>
            <a:ext cx="8812228" cy="365125"/>
          </a:xfrm>
        </p:spPr>
        <p:txBody>
          <a:bodyPr/>
          <a:lstStyle/>
          <a:p>
            <a:pPr>
              <a:defRPr/>
            </a:pPr>
            <a:r>
              <a:rPr lang="en-GB" dirty="0">
                <a:solidFill>
                  <a:prstClr val="black">
                    <a:lumMod val="65000"/>
                    <a:lumOff val="3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Tree>
    <p:extLst>
      <p:ext uri="{BB962C8B-B14F-4D97-AF65-F5344CB8AC3E}">
        <p14:creationId xmlns:p14="http://schemas.microsoft.com/office/powerpoint/2010/main" val="388249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4611"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GB" sz="3600" dirty="0"/>
              <a:t>classic and classic plus members </a:t>
            </a:r>
            <a:br>
              <a:rPr lang="en-GB" sz="3600" dirty="0"/>
            </a:br>
            <a:r>
              <a:rPr lang="en-GB" sz="3600" dirty="0"/>
              <a:t>who are due a WPS refund</a:t>
            </a:r>
            <a:endParaRPr lang="en-GB" sz="3600" b="1" dirty="0">
              <a:solidFill>
                <a:prstClr val="white"/>
              </a:solidFill>
              <a:latin typeface="Calibri"/>
            </a:endParaRPr>
          </a:p>
        </p:txBody>
      </p:sp>
      <p:sp>
        <p:nvSpPr>
          <p:cNvPr id="7" name="Footer Placeholder 5"/>
          <p:cNvSpPr>
            <a:spLocks noGrp="1"/>
          </p:cNvSpPr>
          <p:nvPr>
            <p:ph type="ftr" sz="quarter" idx="11"/>
          </p:nvPr>
        </p:nvSpPr>
        <p:spPr>
          <a:xfrm>
            <a:off x="678729" y="6356350"/>
            <a:ext cx="10426045" cy="365125"/>
          </a:xfrm>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
        <p:nvSpPr>
          <p:cNvPr id="3" name="Content Placeholder 2">
            <a:extLst>
              <a:ext uri="{FF2B5EF4-FFF2-40B4-BE49-F238E27FC236}">
                <a16:creationId xmlns:a16="http://schemas.microsoft.com/office/drawing/2014/main" id="{377CF0BB-5A9F-4C23-AC3E-E499E5549D14}"/>
              </a:ext>
            </a:extLst>
          </p:cNvPr>
          <p:cNvSpPr>
            <a:spLocks noGrp="1"/>
          </p:cNvSpPr>
          <p:nvPr>
            <p:ph idx="1"/>
          </p:nvPr>
        </p:nvSpPr>
        <p:spPr/>
        <p:txBody>
          <a:bodyPr>
            <a:normAutofit/>
          </a:bodyPr>
          <a:lstStyle/>
          <a:p>
            <a:pPr algn="ctr">
              <a:defRPr/>
            </a:pPr>
            <a:r>
              <a:rPr lang="en-GB" dirty="0">
                <a:solidFill>
                  <a:srgbClr val="00B050"/>
                </a:solidFill>
              </a:rPr>
              <a:t>If the member is dual and is taking </a:t>
            </a:r>
            <a:r>
              <a:rPr lang="en-GB" b="1" u="sng" dirty="0">
                <a:solidFill>
                  <a:srgbClr val="00B050"/>
                </a:solidFill>
              </a:rPr>
              <a:t>all </a:t>
            </a:r>
            <a:r>
              <a:rPr lang="en-GB" dirty="0">
                <a:solidFill>
                  <a:srgbClr val="00B050"/>
                </a:solidFill>
              </a:rPr>
              <a:t>benefits from the PCSPS section, they may have their refund paid at partial.</a:t>
            </a:r>
          </a:p>
          <a:p>
            <a:pPr algn="ctr">
              <a:defRPr/>
            </a:pPr>
            <a:endParaRPr lang="en-GB" dirty="0">
              <a:solidFill>
                <a:srgbClr val="00B050"/>
              </a:solidFill>
            </a:endParaRPr>
          </a:p>
          <a:p>
            <a:pPr algn="ctr">
              <a:defRPr/>
            </a:pPr>
            <a:r>
              <a:rPr lang="en-GB" u="sng" dirty="0">
                <a:solidFill>
                  <a:srgbClr val="00B0F0"/>
                </a:solidFill>
              </a:rPr>
              <a:t>For example:</a:t>
            </a:r>
          </a:p>
          <a:p>
            <a:pPr algn="ctr">
              <a:defRPr/>
            </a:pPr>
            <a:r>
              <a:rPr lang="en-GB" dirty="0">
                <a:solidFill>
                  <a:srgbClr val="00B0F0"/>
                </a:solidFill>
              </a:rPr>
              <a:t>Mr Bloggs is a classic/alpha dual member and has always been single.</a:t>
            </a:r>
          </a:p>
          <a:p>
            <a:pPr algn="ctr">
              <a:defRPr/>
            </a:pPr>
            <a:r>
              <a:rPr lang="en-GB" dirty="0">
                <a:solidFill>
                  <a:srgbClr val="00B0F0"/>
                </a:solidFill>
              </a:rPr>
              <a:t>He is retiring on 31 December with all of his classic benefits plus 50% of his alpha pension.</a:t>
            </a:r>
          </a:p>
          <a:p>
            <a:pPr algn="ctr">
              <a:defRPr/>
            </a:pPr>
            <a:r>
              <a:rPr lang="en-GB" dirty="0">
                <a:solidFill>
                  <a:srgbClr val="00B0F0"/>
                </a:solidFill>
              </a:rPr>
              <a:t>Because he is taking all of his classic pension, he can have his refund at partial.</a:t>
            </a:r>
          </a:p>
          <a:p>
            <a:endParaRPr lang="en-GB" dirty="0"/>
          </a:p>
        </p:txBody>
      </p:sp>
    </p:spTree>
    <p:extLst>
      <p:ext uri="{BB962C8B-B14F-4D97-AF65-F5344CB8AC3E}">
        <p14:creationId xmlns:p14="http://schemas.microsoft.com/office/powerpoint/2010/main" val="3746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erson Using Laptop Computer on Brown Wooden Table">
            <a:extLst>
              <a:ext uri="{FF2B5EF4-FFF2-40B4-BE49-F238E27FC236}">
                <a16:creationId xmlns:a16="http://schemas.microsoft.com/office/drawing/2014/main" id="{E4EDF4C6-4FBE-4258-86D5-9986DF3E9F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1149186"/>
            <a:ext cx="9144000" cy="57088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1494612" y="0"/>
            <a:ext cx="9173388"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 </a:t>
            </a:r>
          </a:p>
        </p:txBody>
      </p:sp>
      <p:sp>
        <p:nvSpPr>
          <p:cNvPr id="6" name="Footer Placeholder 5"/>
          <p:cNvSpPr>
            <a:spLocks noGrp="1"/>
          </p:cNvSpPr>
          <p:nvPr>
            <p:ph type="ftr" sz="quarter" idx="11"/>
          </p:nvPr>
        </p:nvSpPr>
        <p:spPr>
          <a:xfrm>
            <a:off x="1703513" y="6356351"/>
            <a:ext cx="8812228" cy="365125"/>
          </a:xfrm>
        </p:spPr>
        <p:txBody>
          <a:bodyPr/>
          <a:lstStyle/>
          <a:p>
            <a:pPr>
              <a:defRPr/>
            </a:pPr>
            <a:r>
              <a:rPr lang="en-GB" dirty="0">
                <a:solidFill>
                  <a:prstClr val="white"/>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
        <p:nvSpPr>
          <p:cNvPr id="7" name="Rounded Rectangle 6"/>
          <p:cNvSpPr/>
          <p:nvPr/>
        </p:nvSpPr>
        <p:spPr>
          <a:xfrm>
            <a:off x="3247126" y="2317452"/>
            <a:ext cx="5725003" cy="304560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6600" b="1" dirty="0">
                <a:solidFill>
                  <a:prstClr val="white"/>
                </a:solidFill>
                <a:latin typeface="Calibri"/>
              </a:rPr>
              <a:t>Abatement</a:t>
            </a:r>
            <a:endParaRPr lang="en-GB" sz="4800" dirty="0">
              <a:solidFill>
                <a:prstClr val="white"/>
              </a:solidFill>
              <a:latin typeface="Calibri"/>
            </a:endParaRPr>
          </a:p>
        </p:txBody>
      </p:sp>
    </p:spTree>
    <p:extLst>
      <p:ext uri="{BB962C8B-B14F-4D97-AF65-F5344CB8AC3E}">
        <p14:creationId xmlns:p14="http://schemas.microsoft.com/office/powerpoint/2010/main" val="2162912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4611"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GB" sz="3200" b="1" dirty="0">
                <a:solidFill>
                  <a:prstClr val="white"/>
                </a:solidFill>
                <a:latin typeface="Calibri"/>
              </a:rPr>
              <a:t>Abatement </a:t>
            </a:r>
          </a:p>
        </p:txBody>
      </p:sp>
      <p:graphicFrame>
        <p:nvGraphicFramePr>
          <p:cNvPr id="12" name="Diagram 11"/>
          <p:cNvGraphicFramePr/>
          <p:nvPr/>
        </p:nvGraphicFramePr>
        <p:xfrm>
          <a:off x="3887094" y="2348880"/>
          <a:ext cx="4424932" cy="3199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1991545" y="1340769"/>
            <a:ext cx="8136903" cy="830997"/>
          </a:xfrm>
          <a:prstGeom prst="rect">
            <a:avLst/>
          </a:prstGeom>
          <a:noFill/>
        </p:spPr>
        <p:txBody>
          <a:bodyPr wrap="square" rtlCol="0">
            <a:spAutoFit/>
          </a:bodyPr>
          <a:lstStyle/>
          <a:p>
            <a:pPr algn="ctr">
              <a:defRPr/>
            </a:pPr>
            <a:r>
              <a:rPr lang="en-GB" sz="2400" dirty="0">
                <a:solidFill>
                  <a:prstClr val="black">
                    <a:lumMod val="50000"/>
                    <a:lumOff val="50000"/>
                  </a:prstClr>
                </a:solidFill>
                <a:latin typeface="Calibri"/>
              </a:rPr>
              <a:t>The members new total earnings cannot exceed what they were earning before claiming their pension (</a:t>
            </a:r>
            <a:r>
              <a:rPr lang="en-GB" sz="2400" b="1" dirty="0">
                <a:solidFill>
                  <a:srgbClr val="F79646">
                    <a:lumMod val="75000"/>
                  </a:srgbClr>
                </a:solidFill>
                <a:latin typeface="Calibri"/>
              </a:rPr>
              <a:t>salary of reference</a:t>
            </a:r>
            <a:r>
              <a:rPr lang="en-GB" sz="2400" dirty="0">
                <a:solidFill>
                  <a:prstClr val="black">
                    <a:lumMod val="50000"/>
                    <a:lumOff val="50000"/>
                  </a:prstClr>
                </a:solidFill>
                <a:latin typeface="Calibri"/>
              </a:rPr>
              <a:t>).</a:t>
            </a:r>
          </a:p>
        </p:txBody>
      </p:sp>
      <p:sp>
        <p:nvSpPr>
          <p:cNvPr id="2" name="TextBox 1"/>
          <p:cNvSpPr txBox="1"/>
          <p:nvPr/>
        </p:nvSpPr>
        <p:spPr>
          <a:xfrm>
            <a:off x="2736374" y="5691958"/>
            <a:ext cx="6398290" cy="369332"/>
          </a:xfrm>
          <a:prstGeom prst="rect">
            <a:avLst/>
          </a:prstGeom>
          <a:noFill/>
        </p:spPr>
        <p:txBody>
          <a:bodyPr wrap="none" rtlCol="0">
            <a:spAutoFit/>
          </a:bodyPr>
          <a:lstStyle/>
          <a:p>
            <a:pPr>
              <a:defRPr/>
            </a:pPr>
            <a:r>
              <a:rPr lang="en-GB" dirty="0">
                <a:solidFill>
                  <a:prstClr val="black">
                    <a:lumMod val="50000"/>
                    <a:lumOff val="50000"/>
                  </a:prstClr>
                </a:solidFill>
                <a:latin typeface="Calibri"/>
              </a:rPr>
              <a:t>If it does, the difference is deducted from their pension payments. </a:t>
            </a:r>
          </a:p>
        </p:txBody>
      </p:sp>
      <p:sp>
        <p:nvSpPr>
          <p:cNvPr id="8" name="Footer Placeholder 5">
            <a:extLst>
              <a:ext uri="{FF2B5EF4-FFF2-40B4-BE49-F238E27FC236}">
                <a16:creationId xmlns:a16="http://schemas.microsoft.com/office/drawing/2014/main" id="{F6E985C3-1448-4026-B152-2D8C7D95D432}"/>
              </a:ext>
            </a:extLst>
          </p:cNvPr>
          <p:cNvSpPr>
            <a:spLocks noGrp="1"/>
          </p:cNvSpPr>
          <p:nvPr>
            <p:ph type="ftr" sz="quarter" idx="11"/>
          </p:nvPr>
        </p:nvSpPr>
        <p:spPr>
          <a:xfrm>
            <a:off x="1703513" y="6356351"/>
            <a:ext cx="8812228" cy="365125"/>
          </a:xfrm>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Tree>
    <p:extLst>
      <p:ext uri="{BB962C8B-B14F-4D97-AF65-F5344CB8AC3E}">
        <p14:creationId xmlns:p14="http://schemas.microsoft.com/office/powerpoint/2010/main" val="3561581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Salary of reference</a:t>
            </a:r>
          </a:p>
        </p:txBody>
      </p:sp>
      <p:graphicFrame>
        <p:nvGraphicFramePr>
          <p:cNvPr id="6" name="Diagram 5">
            <a:extLst>
              <a:ext uri="{FF2B5EF4-FFF2-40B4-BE49-F238E27FC236}">
                <a16:creationId xmlns:a16="http://schemas.microsoft.com/office/drawing/2014/main" id="{80BDBD4A-9B90-41DF-8D4E-A473905CBDDB}"/>
              </a:ext>
            </a:extLst>
          </p:cNvPr>
          <p:cNvGraphicFramePr/>
          <p:nvPr>
            <p:extLst>
              <p:ext uri="{D42A27DB-BD31-4B8C-83A1-F6EECF244321}">
                <p14:modId xmlns:p14="http://schemas.microsoft.com/office/powerpoint/2010/main" val="2989341432"/>
              </p:ext>
            </p:extLst>
          </p:nvPr>
        </p:nvGraphicFramePr>
        <p:xfrm>
          <a:off x="2642647" y="1744551"/>
          <a:ext cx="8273592" cy="4081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ooter Placeholder 5">
            <a:extLst>
              <a:ext uri="{FF2B5EF4-FFF2-40B4-BE49-F238E27FC236}">
                <a16:creationId xmlns:a16="http://schemas.microsoft.com/office/drawing/2014/main" id="{96BF0C20-131C-48F9-ACB3-A5E76799AB20}"/>
              </a:ext>
            </a:extLst>
          </p:cNvPr>
          <p:cNvSpPr>
            <a:spLocks noGrp="1"/>
          </p:cNvSpPr>
          <p:nvPr>
            <p:ph type="ftr" sz="quarter" idx="11"/>
          </p:nvPr>
        </p:nvSpPr>
        <p:spPr>
          <a:xfrm>
            <a:off x="1703513" y="6356351"/>
            <a:ext cx="8812228" cy="365125"/>
          </a:xfrm>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Tree>
    <p:extLst>
      <p:ext uri="{BB962C8B-B14F-4D97-AF65-F5344CB8AC3E}">
        <p14:creationId xmlns:p14="http://schemas.microsoft.com/office/powerpoint/2010/main" val="2866460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Abatement factor</a:t>
            </a:r>
          </a:p>
        </p:txBody>
      </p:sp>
      <p:sp>
        <p:nvSpPr>
          <p:cNvPr id="5" name="Footer Placeholder 5"/>
          <p:cNvSpPr>
            <a:spLocks noGrp="1"/>
          </p:cNvSpPr>
          <p:nvPr>
            <p:ph type="ftr" sz="quarter" idx="11"/>
          </p:nvPr>
        </p:nvSpPr>
        <p:spPr>
          <a:xfrm>
            <a:off x="1703513" y="6356351"/>
            <a:ext cx="8812228" cy="365125"/>
          </a:xfrm>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
        <p:nvSpPr>
          <p:cNvPr id="3" name="TextBox 2"/>
          <p:cNvSpPr txBox="1"/>
          <p:nvPr/>
        </p:nvSpPr>
        <p:spPr>
          <a:xfrm>
            <a:off x="2783632" y="1916832"/>
            <a:ext cx="6480720" cy="3970318"/>
          </a:xfrm>
          <a:prstGeom prst="rect">
            <a:avLst/>
          </a:prstGeom>
          <a:noFill/>
        </p:spPr>
        <p:txBody>
          <a:bodyPr wrap="square" rtlCol="0">
            <a:spAutoFit/>
          </a:bodyPr>
          <a:lstStyle/>
          <a:p>
            <a:pPr algn="ctr">
              <a:defRPr/>
            </a:pPr>
            <a:r>
              <a:rPr lang="en-GB" sz="2800" dirty="0">
                <a:solidFill>
                  <a:prstClr val="black">
                    <a:lumMod val="65000"/>
                    <a:lumOff val="35000"/>
                  </a:prstClr>
                </a:solidFill>
                <a:latin typeface="Calibri"/>
              </a:rPr>
              <a:t>As the premium, classic plus and </a:t>
            </a:r>
            <a:r>
              <a:rPr lang="en-GB" sz="2800" dirty="0" err="1">
                <a:solidFill>
                  <a:prstClr val="black">
                    <a:lumMod val="65000"/>
                    <a:lumOff val="35000"/>
                  </a:prstClr>
                </a:solidFill>
                <a:latin typeface="Calibri"/>
              </a:rPr>
              <a:t>nuvos</a:t>
            </a:r>
            <a:r>
              <a:rPr lang="en-GB" sz="2800" dirty="0">
                <a:solidFill>
                  <a:prstClr val="black">
                    <a:lumMod val="65000"/>
                    <a:lumOff val="35000"/>
                  </a:prstClr>
                </a:solidFill>
                <a:latin typeface="Calibri"/>
              </a:rPr>
              <a:t> schemes don’t offer an automatic lump sum like classic, we apply an abatement factor  of </a:t>
            </a:r>
            <a:r>
              <a:rPr lang="en-GB" sz="2800" b="1" dirty="0">
                <a:solidFill>
                  <a:srgbClr val="F79646"/>
                </a:solidFill>
                <a:latin typeface="Calibri"/>
              </a:rPr>
              <a:t>0.8125</a:t>
            </a:r>
            <a:r>
              <a:rPr lang="en-GB" sz="2800" dirty="0">
                <a:solidFill>
                  <a:prstClr val="black">
                    <a:lumMod val="65000"/>
                    <a:lumOff val="35000"/>
                  </a:prstClr>
                </a:solidFill>
                <a:latin typeface="Calibri"/>
              </a:rPr>
              <a:t> to the members annual pension when calculating abatement.</a:t>
            </a:r>
          </a:p>
          <a:p>
            <a:pPr algn="ctr">
              <a:defRPr/>
            </a:pPr>
            <a:endParaRPr lang="en-GB" sz="2800" dirty="0">
              <a:solidFill>
                <a:prstClr val="black">
                  <a:lumMod val="65000"/>
                  <a:lumOff val="35000"/>
                </a:prstClr>
              </a:solidFill>
              <a:latin typeface="Calibri"/>
            </a:endParaRPr>
          </a:p>
          <a:p>
            <a:pPr algn="ctr">
              <a:defRPr/>
            </a:pPr>
            <a:r>
              <a:rPr lang="en-GB" sz="2800" dirty="0">
                <a:solidFill>
                  <a:prstClr val="black">
                    <a:lumMod val="65000"/>
                    <a:lumOff val="35000"/>
                  </a:prstClr>
                </a:solidFill>
                <a:latin typeface="Calibri"/>
              </a:rPr>
              <a:t>This rule is to ensure that abatement is applied fairly across all schemes. </a:t>
            </a:r>
          </a:p>
          <a:p>
            <a:pPr algn="ctr">
              <a:defRPr/>
            </a:pPr>
            <a:endParaRPr lang="en-GB" sz="2800" dirty="0">
              <a:solidFill>
                <a:prstClr val="black">
                  <a:lumMod val="65000"/>
                  <a:lumOff val="35000"/>
                </a:prstClr>
              </a:solidFill>
              <a:latin typeface="Calibri"/>
            </a:endParaRPr>
          </a:p>
        </p:txBody>
      </p:sp>
    </p:spTree>
    <p:extLst>
      <p:ext uri="{BB962C8B-B14F-4D97-AF65-F5344CB8AC3E}">
        <p14:creationId xmlns:p14="http://schemas.microsoft.com/office/powerpoint/2010/main" val="80767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0865"/>
          <a:stretch/>
        </p:blipFill>
        <p:spPr bwMode="auto">
          <a:xfrm>
            <a:off x="1494612" y="0"/>
            <a:ext cx="917338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Agenda</a:t>
            </a:r>
          </a:p>
        </p:txBody>
      </p:sp>
      <p:sp>
        <p:nvSpPr>
          <p:cNvPr id="5" name="Footer Placeholder 5"/>
          <p:cNvSpPr>
            <a:spLocks noGrp="1"/>
          </p:cNvSpPr>
          <p:nvPr>
            <p:ph type="ftr" sz="quarter" idx="11"/>
          </p:nvPr>
        </p:nvSpPr>
        <p:spPr>
          <a:xfrm>
            <a:off x="1703513" y="6356351"/>
            <a:ext cx="8812228" cy="365125"/>
          </a:xfrm>
        </p:spPr>
        <p:txBody>
          <a:bodyPr/>
          <a:lstStyle/>
          <a:p>
            <a:r>
              <a:rPr lang="en-GB" dirty="0">
                <a:solidFill>
                  <a:schemeClr val="bg1"/>
                </a:solidFill>
              </a:rPr>
              <a:t>Copyright MyCSP Limited 2021. The reproduction or transmission of all or part of these slides is prohibited. The information contained in these slides is confidential to MyCSP limited and you may not disclose it to anyone.</a:t>
            </a:r>
          </a:p>
        </p:txBody>
      </p:sp>
      <p:sp>
        <p:nvSpPr>
          <p:cNvPr id="3" name="TextBox 2"/>
          <p:cNvSpPr txBox="1"/>
          <p:nvPr/>
        </p:nvSpPr>
        <p:spPr>
          <a:xfrm>
            <a:off x="5663953" y="2654291"/>
            <a:ext cx="3348072" cy="3662541"/>
          </a:xfrm>
          <a:prstGeom prst="rect">
            <a:avLst/>
          </a:prstGeom>
          <a:noFill/>
        </p:spPr>
        <p:txBody>
          <a:bodyPr wrap="square" rtlCol="0">
            <a:spAutoFit/>
          </a:bodyPr>
          <a:lstStyle/>
          <a:p>
            <a:pPr marL="285750" indent="-285750">
              <a:buFont typeface="Arial" panose="020B0604020202020204" pitchFamily="34" charset="0"/>
              <a:buChar char="•"/>
            </a:pPr>
            <a:r>
              <a:rPr lang="en-GB" sz="1600" dirty="0"/>
              <a:t>Criteria</a:t>
            </a:r>
          </a:p>
          <a:p>
            <a:pPr marL="285750" indent="-285750">
              <a:buFont typeface="Arial" panose="020B0604020202020204" pitchFamily="34" charset="0"/>
              <a:buChar char="•"/>
            </a:pPr>
            <a:r>
              <a:rPr lang="en-GB" sz="1600" dirty="0"/>
              <a:t>Where to Start?</a:t>
            </a:r>
          </a:p>
          <a:p>
            <a:pPr marL="285750" indent="-285750">
              <a:buFont typeface="Arial" panose="020B0604020202020204" pitchFamily="34" charset="0"/>
              <a:buChar char="•"/>
            </a:pPr>
            <a:r>
              <a:rPr lang="en-GB" sz="1600" dirty="0"/>
              <a:t>CSP15 form</a:t>
            </a:r>
          </a:p>
          <a:p>
            <a:pPr marL="285750" indent="-285750">
              <a:buFont typeface="Arial" panose="020B0604020202020204" pitchFamily="34" charset="0"/>
              <a:buChar char="•"/>
            </a:pPr>
            <a:r>
              <a:rPr lang="en-GB" sz="1600" dirty="0"/>
              <a:t>Scheme Administrator actions</a:t>
            </a:r>
          </a:p>
          <a:p>
            <a:pPr marL="285750" indent="-285750">
              <a:buFont typeface="Arial" panose="020B0604020202020204" pitchFamily="34" charset="0"/>
              <a:buChar char="•"/>
            </a:pPr>
            <a:r>
              <a:rPr lang="en-GB" sz="1600" dirty="0"/>
              <a:t>NIGO process</a:t>
            </a:r>
          </a:p>
          <a:p>
            <a:pPr marL="285750" indent="-285750">
              <a:buFont typeface="Arial" panose="020B0604020202020204" pitchFamily="34" charset="0"/>
              <a:buChar char="•"/>
            </a:pPr>
            <a:r>
              <a:rPr lang="en-GB" sz="1600" dirty="0"/>
              <a:t>WPS Refunds</a:t>
            </a:r>
          </a:p>
          <a:p>
            <a:pPr marL="285750" indent="-285750">
              <a:buFont typeface="Arial" panose="020B0604020202020204" pitchFamily="34" charset="0"/>
              <a:buChar char="•"/>
            </a:pPr>
            <a:r>
              <a:rPr lang="en-GB" sz="1600" dirty="0"/>
              <a:t>Abatement</a:t>
            </a:r>
          </a:p>
          <a:p>
            <a:pPr marL="285750" indent="-285750">
              <a:buFont typeface="Arial" panose="020B0604020202020204" pitchFamily="34" charset="0"/>
              <a:buChar char="•"/>
            </a:pPr>
            <a:r>
              <a:rPr lang="en-GB" sz="1600" dirty="0"/>
              <a:t>CSP13 form</a:t>
            </a:r>
          </a:p>
          <a:p>
            <a:pPr marL="285750" indent="-285750">
              <a:buFont typeface="Arial" panose="020B0604020202020204" pitchFamily="34" charset="0"/>
              <a:buChar char="•"/>
            </a:pPr>
            <a:r>
              <a:rPr lang="en-GB" sz="1600" dirty="0"/>
              <a:t>Further Support</a:t>
            </a:r>
          </a:p>
          <a:p>
            <a:pPr marL="285750" indent="-285750">
              <a:buFont typeface="Arial" panose="020B0604020202020204" pitchFamily="34" charset="0"/>
              <a:buChar char="•"/>
            </a:pPr>
            <a:r>
              <a:rPr lang="en-GB" sz="1600" dirty="0"/>
              <a:t>What's coming up?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57695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Abatement </a:t>
            </a:r>
          </a:p>
        </p:txBody>
      </p:sp>
      <p:graphicFrame>
        <p:nvGraphicFramePr>
          <p:cNvPr id="6" name="Diagram 5"/>
          <p:cNvGraphicFramePr/>
          <p:nvPr/>
        </p:nvGraphicFramePr>
        <p:xfrm>
          <a:off x="2423592" y="2417582"/>
          <a:ext cx="7272808" cy="440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287688" y="836713"/>
          <a:ext cx="5400600" cy="34601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Footer Placeholder 5">
            <a:extLst>
              <a:ext uri="{FF2B5EF4-FFF2-40B4-BE49-F238E27FC236}">
                <a16:creationId xmlns:a16="http://schemas.microsoft.com/office/drawing/2014/main" id="{14FD608E-9CC2-4BCA-98CD-9966666396FD}"/>
              </a:ext>
            </a:extLst>
          </p:cNvPr>
          <p:cNvSpPr>
            <a:spLocks noGrp="1"/>
          </p:cNvSpPr>
          <p:nvPr>
            <p:ph type="ftr" sz="quarter" idx="11"/>
          </p:nvPr>
        </p:nvSpPr>
        <p:spPr>
          <a:xfrm>
            <a:off x="1703513" y="6356351"/>
            <a:ext cx="8812228" cy="365125"/>
          </a:xfrm>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Tree>
    <p:extLst>
      <p:ext uri="{BB962C8B-B14F-4D97-AF65-F5344CB8AC3E}">
        <p14:creationId xmlns:p14="http://schemas.microsoft.com/office/powerpoint/2010/main" val="3112905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4611"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GB" sz="3200" b="1" dirty="0">
                <a:solidFill>
                  <a:prstClr val="white"/>
                </a:solidFill>
                <a:latin typeface="Calibri"/>
              </a:rPr>
              <a:t>CSP13 </a:t>
            </a:r>
          </a:p>
        </p:txBody>
      </p:sp>
      <p:sp>
        <p:nvSpPr>
          <p:cNvPr id="5" name="Content Placeholder 4">
            <a:extLst>
              <a:ext uri="{FF2B5EF4-FFF2-40B4-BE49-F238E27FC236}">
                <a16:creationId xmlns:a16="http://schemas.microsoft.com/office/drawing/2014/main" id="{15522EEC-990C-4AC6-AED8-E1C57BBF5DD6}"/>
              </a:ext>
            </a:extLst>
          </p:cNvPr>
          <p:cNvSpPr>
            <a:spLocks noGrp="1"/>
          </p:cNvSpPr>
          <p:nvPr>
            <p:ph idx="1"/>
          </p:nvPr>
        </p:nvSpPr>
        <p:spPr>
          <a:xfrm>
            <a:off x="725079" y="1646516"/>
            <a:ext cx="10515600" cy="4351338"/>
          </a:xfrm>
        </p:spPr>
        <p:txBody>
          <a:bodyPr>
            <a:normAutofit fontScale="92500" lnSpcReduction="10000"/>
          </a:bodyPr>
          <a:lstStyle/>
          <a:p>
            <a:pPr marL="0" indent="0" algn="ctr">
              <a:buNone/>
            </a:pPr>
            <a:r>
              <a:rPr lang="en-GB" dirty="0"/>
              <a:t>Following Partial Retirement, if a member’s earnings change, this can affect the amount of pension being paid to them. </a:t>
            </a:r>
          </a:p>
          <a:p>
            <a:pPr algn="ctr"/>
            <a:endParaRPr lang="en-GB" dirty="0"/>
          </a:p>
          <a:p>
            <a:pPr marL="0" indent="0" algn="ctr">
              <a:buNone/>
            </a:pPr>
            <a:r>
              <a:rPr lang="en-GB" dirty="0"/>
              <a:t>For example, if there may be a promotion and a higher salary, we may need to increase the abatement of their pension</a:t>
            </a:r>
          </a:p>
          <a:p>
            <a:pPr marL="0" indent="0" algn="ctr">
              <a:buNone/>
            </a:pPr>
            <a:endParaRPr lang="en-GB" b="1" dirty="0">
              <a:solidFill>
                <a:srgbClr val="FF0000"/>
              </a:solidFill>
            </a:endParaRPr>
          </a:p>
          <a:p>
            <a:pPr marL="0" indent="0" algn="ctr">
              <a:buNone/>
            </a:pPr>
            <a:r>
              <a:rPr lang="en-GB" b="1" dirty="0">
                <a:solidFill>
                  <a:srgbClr val="FF0000"/>
                </a:solidFill>
              </a:rPr>
              <a:t>The employer would then need to complete a CSP 13 form and send it directly to </a:t>
            </a:r>
            <a:r>
              <a:rPr lang="en-GB" b="1" dirty="0" err="1">
                <a:solidFill>
                  <a:srgbClr val="FF0000"/>
                </a:solidFill>
              </a:rPr>
              <a:t>MyCSP</a:t>
            </a:r>
            <a:r>
              <a:rPr lang="en-GB" b="1" dirty="0">
                <a:solidFill>
                  <a:srgbClr val="FF0000"/>
                </a:solidFill>
              </a:rPr>
              <a:t>.</a:t>
            </a:r>
            <a:endParaRPr lang="en-GB" dirty="0"/>
          </a:p>
          <a:p>
            <a:pPr algn="ctr"/>
            <a:endParaRPr lang="en-GB" dirty="0"/>
          </a:p>
          <a:p>
            <a:pPr marL="0" indent="0" algn="ctr">
              <a:buNone/>
            </a:pPr>
            <a:r>
              <a:rPr lang="en-GB" dirty="0"/>
              <a:t>The level of abatement will not be affected by normal annual pay rises or by overtime.</a:t>
            </a:r>
          </a:p>
          <a:p>
            <a:endParaRPr lang="en-GB" dirty="0"/>
          </a:p>
        </p:txBody>
      </p:sp>
      <p:sp>
        <p:nvSpPr>
          <p:cNvPr id="8" name="Footer Placeholder 5">
            <a:extLst>
              <a:ext uri="{FF2B5EF4-FFF2-40B4-BE49-F238E27FC236}">
                <a16:creationId xmlns:a16="http://schemas.microsoft.com/office/drawing/2014/main" id="{F6E985C3-1448-4026-B152-2D8C7D95D432}"/>
              </a:ext>
            </a:extLst>
          </p:cNvPr>
          <p:cNvSpPr>
            <a:spLocks noGrp="1"/>
          </p:cNvSpPr>
          <p:nvPr>
            <p:ph type="ftr" sz="quarter" idx="11"/>
          </p:nvPr>
        </p:nvSpPr>
        <p:spPr>
          <a:xfrm>
            <a:off x="650449" y="6356350"/>
            <a:ext cx="10435473" cy="365125"/>
          </a:xfrm>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Tree>
    <p:extLst>
      <p:ext uri="{BB962C8B-B14F-4D97-AF65-F5344CB8AC3E}">
        <p14:creationId xmlns:p14="http://schemas.microsoft.com/office/powerpoint/2010/main" val="327333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4611"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GB" sz="3200" b="1" dirty="0">
                <a:solidFill>
                  <a:prstClr val="white"/>
                </a:solidFill>
                <a:latin typeface="Calibri"/>
              </a:rPr>
              <a:t>Further Support </a:t>
            </a:r>
          </a:p>
        </p:txBody>
      </p:sp>
      <p:sp>
        <p:nvSpPr>
          <p:cNvPr id="10" name="Text Placeholder 9">
            <a:extLst>
              <a:ext uri="{FF2B5EF4-FFF2-40B4-BE49-F238E27FC236}">
                <a16:creationId xmlns:a16="http://schemas.microsoft.com/office/drawing/2014/main" id="{9E4C3F3D-811C-4E40-BF7F-0087F634B30A}"/>
              </a:ext>
            </a:extLst>
          </p:cNvPr>
          <p:cNvSpPr>
            <a:spLocks noGrp="1"/>
          </p:cNvSpPr>
          <p:nvPr>
            <p:ph type="body" idx="1"/>
          </p:nvPr>
        </p:nvSpPr>
        <p:spPr/>
        <p:txBody>
          <a:bodyPr/>
          <a:lstStyle/>
          <a:p>
            <a:r>
              <a:rPr lang="en-GB" dirty="0"/>
              <a:t>Member Support</a:t>
            </a:r>
          </a:p>
        </p:txBody>
      </p:sp>
      <p:sp>
        <p:nvSpPr>
          <p:cNvPr id="11" name="Text Placeholder 10">
            <a:extLst>
              <a:ext uri="{FF2B5EF4-FFF2-40B4-BE49-F238E27FC236}">
                <a16:creationId xmlns:a16="http://schemas.microsoft.com/office/drawing/2014/main" id="{BF6C26D0-50F1-42F9-9954-BE1B040CBEA8}"/>
              </a:ext>
            </a:extLst>
          </p:cNvPr>
          <p:cNvSpPr>
            <a:spLocks noGrp="1"/>
          </p:cNvSpPr>
          <p:nvPr>
            <p:ph type="body" sz="quarter" idx="3"/>
          </p:nvPr>
        </p:nvSpPr>
        <p:spPr/>
        <p:txBody>
          <a:bodyPr/>
          <a:lstStyle/>
          <a:p>
            <a:r>
              <a:rPr lang="en-GB" dirty="0"/>
              <a:t>Day 1, 2 and 3 Employer Support</a:t>
            </a:r>
          </a:p>
        </p:txBody>
      </p:sp>
      <p:sp>
        <p:nvSpPr>
          <p:cNvPr id="8" name="Footer Placeholder 5">
            <a:extLst>
              <a:ext uri="{FF2B5EF4-FFF2-40B4-BE49-F238E27FC236}">
                <a16:creationId xmlns:a16="http://schemas.microsoft.com/office/drawing/2014/main" id="{F6E985C3-1448-4026-B152-2D8C7D95D432}"/>
              </a:ext>
            </a:extLst>
          </p:cNvPr>
          <p:cNvSpPr>
            <a:spLocks noGrp="1"/>
          </p:cNvSpPr>
          <p:nvPr>
            <p:ph type="ftr" sz="quarter" idx="11"/>
          </p:nvPr>
        </p:nvSpPr>
        <p:spPr>
          <a:xfrm>
            <a:off x="848412" y="6356350"/>
            <a:ext cx="10058400" cy="365125"/>
          </a:xfrm>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pic>
        <p:nvPicPr>
          <p:cNvPr id="28" name="Content Placeholder 27">
            <a:extLst>
              <a:ext uri="{FF2B5EF4-FFF2-40B4-BE49-F238E27FC236}">
                <a16:creationId xmlns:a16="http://schemas.microsoft.com/office/drawing/2014/main" id="{B58D4DC4-665E-4DD3-8EE7-ECBA99AA0470}"/>
              </a:ext>
            </a:extLst>
          </p:cNvPr>
          <p:cNvPicPr>
            <a:picLocks noGrp="1"/>
          </p:cNvPicPr>
          <p:nvPr>
            <p:ph sz="half" idx="2"/>
          </p:nvPr>
        </p:nvPicPr>
        <p:blipFill rotWithShape="1">
          <a:blip r:embed="rId3"/>
          <a:srcRect l="5273" t="17758" b="5037"/>
          <a:stretch/>
        </p:blipFill>
        <p:spPr bwMode="auto">
          <a:xfrm>
            <a:off x="839788" y="2526385"/>
            <a:ext cx="5157787" cy="3003284"/>
          </a:xfrm>
          <a:prstGeom prst="rect">
            <a:avLst/>
          </a:prstGeom>
          <a:ln>
            <a:noFill/>
          </a:ln>
          <a:extLst>
            <a:ext uri="{53640926-AAD7-44D8-BBD7-CCE9431645EC}">
              <a14:shadowObscured xmlns:a14="http://schemas.microsoft.com/office/drawing/2010/main"/>
            </a:ext>
          </a:extLst>
        </p:spPr>
      </p:pic>
      <p:pic>
        <p:nvPicPr>
          <p:cNvPr id="31" name="Content Placeholder 30">
            <a:extLst>
              <a:ext uri="{FF2B5EF4-FFF2-40B4-BE49-F238E27FC236}">
                <a16:creationId xmlns:a16="http://schemas.microsoft.com/office/drawing/2014/main" id="{6EC568D9-9400-4DE2-8A97-AF3C8355F046}"/>
              </a:ext>
            </a:extLst>
          </p:cNvPr>
          <p:cNvPicPr>
            <a:picLocks noGrp="1"/>
          </p:cNvPicPr>
          <p:nvPr>
            <p:ph sz="quarter" idx="4"/>
          </p:nvPr>
        </p:nvPicPr>
        <p:blipFill rotWithShape="1">
          <a:blip r:embed="rId4"/>
          <a:srcRect l="4996" t="15785" b="5280"/>
          <a:stretch/>
        </p:blipFill>
        <p:spPr bwMode="auto">
          <a:xfrm>
            <a:off x="6172200" y="2516957"/>
            <a:ext cx="5183188" cy="30416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9480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
            <a:ext cx="9144000" cy="1477874"/>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schemeClr val="bg1"/>
                </a:solidFill>
              </a:rPr>
              <a:t>Hot Topics – What's coming up for Employers? </a:t>
            </a:r>
          </a:p>
        </p:txBody>
      </p:sp>
      <p:sp>
        <p:nvSpPr>
          <p:cNvPr id="13" name="Footer Placeholder 5">
            <a:extLst>
              <a:ext uri="{FF2B5EF4-FFF2-40B4-BE49-F238E27FC236}">
                <a16:creationId xmlns:a16="http://schemas.microsoft.com/office/drawing/2014/main" id="{87AC078E-9073-4D1C-87E9-F907BD0DA91C}"/>
              </a:ext>
            </a:extLst>
          </p:cNvPr>
          <p:cNvSpPr>
            <a:spLocks noGrp="1"/>
          </p:cNvSpPr>
          <p:nvPr>
            <p:ph type="ftr" sz="quarter" idx="11"/>
          </p:nvPr>
        </p:nvSpPr>
        <p:spPr>
          <a:xfrm>
            <a:off x="1703513" y="6356351"/>
            <a:ext cx="8812228" cy="365125"/>
          </a:xfrm>
        </p:spPr>
        <p:txBody>
          <a:bodyPr/>
          <a:lstStyle/>
          <a:p>
            <a:r>
              <a:rPr lang="en-GB" dirty="0">
                <a:solidFill>
                  <a:prstClr val="black">
                    <a:tint val="75000"/>
                  </a:prstClr>
                </a:solidFill>
              </a:rPr>
              <a:t>Copyright MyCSP Limited 2021. The reproduction or transmission of all or part of these slides is prohibited. The information contained in these slides is confidential to MyCSP limited and you may not disclose it to anyone.</a:t>
            </a:r>
          </a:p>
        </p:txBody>
      </p:sp>
      <p:grpSp>
        <p:nvGrpSpPr>
          <p:cNvPr id="14" name="Group 13">
            <a:extLst>
              <a:ext uri="{FF2B5EF4-FFF2-40B4-BE49-F238E27FC236}">
                <a16:creationId xmlns:a16="http://schemas.microsoft.com/office/drawing/2014/main" id="{C953A077-0832-4990-A5AB-2C75B5C72BF4}"/>
              </a:ext>
            </a:extLst>
          </p:cNvPr>
          <p:cNvGrpSpPr/>
          <p:nvPr/>
        </p:nvGrpSpPr>
        <p:grpSpPr>
          <a:xfrm>
            <a:off x="1669604" y="1628800"/>
            <a:ext cx="8998397" cy="4464496"/>
            <a:chOff x="1061447" y="1969771"/>
            <a:chExt cx="6755581" cy="4464496"/>
          </a:xfrm>
        </p:grpSpPr>
        <p:sp>
          <p:nvSpPr>
            <p:cNvPr id="15" name="Donut 2">
              <a:extLst>
                <a:ext uri="{FF2B5EF4-FFF2-40B4-BE49-F238E27FC236}">
                  <a16:creationId xmlns:a16="http://schemas.microsoft.com/office/drawing/2014/main" id="{EC99B2F2-36D2-4170-8F92-B24C7A9EBFB9}"/>
                </a:ext>
              </a:extLst>
            </p:cNvPr>
            <p:cNvSpPr/>
            <p:nvPr/>
          </p:nvSpPr>
          <p:spPr>
            <a:xfrm>
              <a:off x="1061447" y="1969771"/>
              <a:ext cx="1944216" cy="1008112"/>
            </a:xfrm>
            <a:prstGeom prst="donut">
              <a:avLst>
                <a:gd name="adj" fmla="val 10532"/>
              </a:avLst>
            </a:prstGeom>
            <a:solidFill>
              <a:srgbClr val="FF7C8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rPr>
                <a:t>Remedy Data Collection Part 3</a:t>
              </a:r>
            </a:p>
          </p:txBody>
        </p:sp>
        <p:sp>
          <p:nvSpPr>
            <p:cNvPr id="16" name="Donut 7">
              <a:extLst>
                <a:ext uri="{FF2B5EF4-FFF2-40B4-BE49-F238E27FC236}">
                  <a16:creationId xmlns:a16="http://schemas.microsoft.com/office/drawing/2014/main" id="{F8E25FE7-61FD-46AC-8C10-46B80099270F}"/>
                </a:ext>
              </a:extLst>
            </p:cNvPr>
            <p:cNvSpPr/>
            <p:nvPr/>
          </p:nvSpPr>
          <p:spPr>
            <a:xfrm>
              <a:off x="1061447" y="4130011"/>
              <a:ext cx="1944216" cy="1152128"/>
            </a:xfrm>
            <a:prstGeom prst="donut">
              <a:avLst>
                <a:gd name="adj" fmla="val 10532"/>
              </a:avLst>
            </a:prstGeom>
            <a:solidFill>
              <a:schemeClr val="accent4"/>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rPr>
                <a:t>Employer Insight Survey </a:t>
              </a:r>
            </a:p>
          </p:txBody>
        </p:sp>
        <p:sp>
          <p:nvSpPr>
            <p:cNvPr id="17" name="Donut 8">
              <a:extLst>
                <a:ext uri="{FF2B5EF4-FFF2-40B4-BE49-F238E27FC236}">
                  <a16:creationId xmlns:a16="http://schemas.microsoft.com/office/drawing/2014/main" id="{9734977A-A359-44A1-9480-94596BBDD24A}"/>
                </a:ext>
              </a:extLst>
            </p:cNvPr>
            <p:cNvSpPr/>
            <p:nvPr/>
          </p:nvSpPr>
          <p:spPr>
            <a:xfrm>
              <a:off x="3358628" y="1969771"/>
              <a:ext cx="1944216" cy="1080120"/>
            </a:xfrm>
            <a:prstGeom prst="donut">
              <a:avLst>
                <a:gd name="adj" fmla="val 10532"/>
              </a:avLst>
            </a:pr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rPr>
                <a:t>Track my Case Pilot</a:t>
              </a:r>
            </a:p>
          </p:txBody>
        </p:sp>
        <p:sp>
          <p:nvSpPr>
            <p:cNvPr id="18" name="Donut 9">
              <a:extLst>
                <a:ext uri="{FF2B5EF4-FFF2-40B4-BE49-F238E27FC236}">
                  <a16:creationId xmlns:a16="http://schemas.microsoft.com/office/drawing/2014/main" id="{D9422FEF-3B5E-4969-A5F6-BDCF364061BF}"/>
                </a:ext>
              </a:extLst>
            </p:cNvPr>
            <p:cNvSpPr/>
            <p:nvPr/>
          </p:nvSpPr>
          <p:spPr>
            <a:xfrm>
              <a:off x="4168340" y="4994107"/>
              <a:ext cx="2268578" cy="1440160"/>
            </a:xfrm>
            <a:prstGeom prst="donut">
              <a:avLst>
                <a:gd name="adj" fmla="val 10532"/>
              </a:avLst>
            </a:prstGeom>
            <a:solidFill>
              <a:srgbClr val="92D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rPr>
                <a:t>Pension Saving Statements – Member Support</a:t>
              </a:r>
            </a:p>
          </p:txBody>
        </p:sp>
        <p:sp>
          <p:nvSpPr>
            <p:cNvPr id="19" name="Donut 10">
              <a:extLst>
                <a:ext uri="{FF2B5EF4-FFF2-40B4-BE49-F238E27FC236}">
                  <a16:creationId xmlns:a16="http://schemas.microsoft.com/office/drawing/2014/main" id="{C2666501-5DC2-494F-90FC-2D39CA3BA33A}"/>
                </a:ext>
              </a:extLst>
            </p:cNvPr>
            <p:cNvSpPr/>
            <p:nvPr/>
          </p:nvSpPr>
          <p:spPr>
            <a:xfrm>
              <a:off x="5872812" y="2041779"/>
              <a:ext cx="1944216" cy="936104"/>
            </a:xfrm>
            <a:prstGeom prst="donut">
              <a:avLst>
                <a:gd name="adj" fmla="val 10532"/>
              </a:avLst>
            </a:prstGeom>
            <a:solidFill>
              <a:schemeClr val="accent6"/>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rPr>
                <a:t>Hot Topics – Autumn Edition </a:t>
              </a:r>
            </a:p>
          </p:txBody>
        </p:sp>
      </p:grpSp>
      <p:sp>
        <p:nvSpPr>
          <p:cNvPr id="20" name="Donut 2">
            <a:extLst>
              <a:ext uri="{FF2B5EF4-FFF2-40B4-BE49-F238E27FC236}">
                <a16:creationId xmlns:a16="http://schemas.microsoft.com/office/drawing/2014/main" id="{D9B38B52-37B0-4571-A95A-252F620414F2}"/>
              </a:ext>
            </a:extLst>
          </p:cNvPr>
          <p:cNvSpPr/>
          <p:nvPr/>
        </p:nvSpPr>
        <p:spPr>
          <a:xfrm>
            <a:off x="2855641" y="4869160"/>
            <a:ext cx="2589685" cy="1224136"/>
          </a:xfrm>
          <a:prstGeom prst="donut">
            <a:avLst>
              <a:gd name="adj" fmla="val 10532"/>
            </a:avLst>
          </a:prstGeom>
          <a:solidFill>
            <a:srgbClr val="FF7C8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rPr>
              <a:t>Pensions Awareness Month</a:t>
            </a:r>
          </a:p>
        </p:txBody>
      </p:sp>
      <p:sp>
        <p:nvSpPr>
          <p:cNvPr id="11" name="Donut 7">
            <a:extLst>
              <a:ext uri="{FF2B5EF4-FFF2-40B4-BE49-F238E27FC236}">
                <a16:creationId xmlns:a16="http://schemas.microsoft.com/office/drawing/2014/main" id="{47AFA807-C32A-434F-939B-F50304046057}"/>
              </a:ext>
            </a:extLst>
          </p:cNvPr>
          <p:cNvSpPr/>
          <p:nvPr/>
        </p:nvSpPr>
        <p:spPr>
          <a:xfrm>
            <a:off x="6600057" y="2780928"/>
            <a:ext cx="2589685" cy="1152128"/>
          </a:xfrm>
          <a:prstGeom prst="donut">
            <a:avLst>
              <a:gd name="adj" fmla="val 10532"/>
            </a:avLst>
          </a:prstGeom>
          <a:solidFill>
            <a:schemeClr val="accent4"/>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rPr>
              <a:t>Remedy – Dual Quotes</a:t>
            </a:r>
          </a:p>
        </p:txBody>
      </p:sp>
      <p:sp>
        <p:nvSpPr>
          <p:cNvPr id="12" name="Donut 8">
            <a:extLst>
              <a:ext uri="{FF2B5EF4-FFF2-40B4-BE49-F238E27FC236}">
                <a16:creationId xmlns:a16="http://schemas.microsoft.com/office/drawing/2014/main" id="{56628D4C-C7A4-460F-97C2-3735FFF08250}"/>
              </a:ext>
            </a:extLst>
          </p:cNvPr>
          <p:cNvSpPr/>
          <p:nvPr/>
        </p:nvSpPr>
        <p:spPr>
          <a:xfrm>
            <a:off x="2999657" y="2780928"/>
            <a:ext cx="2589685" cy="1080120"/>
          </a:xfrm>
          <a:prstGeom prst="donut">
            <a:avLst>
              <a:gd name="adj" fmla="val 10532"/>
            </a:avLst>
          </a:prstGeom>
          <a:solidFill>
            <a:srgbClr val="0070C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rPr>
              <a:t>Regional Employer Forum’s</a:t>
            </a:r>
          </a:p>
        </p:txBody>
      </p:sp>
      <p:sp>
        <p:nvSpPr>
          <p:cNvPr id="21" name="Donut 9">
            <a:extLst>
              <a:ext uri="{FF2B5EF4-FFF2-40B4-BE49-F238E27FC236}">
                <a16:creationId xmlns:a16="http://schemas.microsoft.com/office/drawing/2014/main" id="{B9661B35-7DFD-459A-A60B-5F97A1E0FC0D}"/>
              </a:ext>
            </a:extLst>
          </p:cNvPr>
          <p:cNvSpPr/>
          <p:nvPr/>
        </p:nvSpPr>
        <p:spPr>
          <a:xfrm>
            <a:off x="4799857" y="3645024"/>
            <a:ext cx="2589685" cy="1152128"/>
          </a:xfrm>
          <a:prstGeom prst="donut">
            <a:avLst>
              <a:gd name="adj" fmla="val 10532"/>
            </a:avLst>
          </a:prstGeom>
          <a:solidFill>
            <a:srgbClr val="92D05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rPr>
              <a:t>Civil Service Pensions Podcast </a:t>
            </a:r>
          </a:p>
        </p:txBody>
      </p:sp>
      <p:sp>
        <p:nvSpPr>
          <p:cNvPr id="22" name="Donut 2">
            <a:extLst>
              <a:ext uri="{FF2B5EF4-FFF2-40B4-BE49-F238E27FC236}">
                <a16:creationId xmlns:a16="http://schemas.microsoft.com/office/drawing/2014/main" id="{FE8C21FA-8370-4FDD-97D9-027F5F794F06}"/>
              </a:ext>
            </a:extLst>
          </p:cNvPr>
          <p:cNvSpPr/>
          <p:nvPr/>
        </p:nvSpPr>
        <p:spPr>
          <a:xfrm>
            <a:off x="8071420" y="3861048"/>
            <a:ext cx="2589685" cy="1224136"/>
          </a:xfrm>
          <a:prstGeom prst="donut">
            <a:avLst>
              <a:gd name="adj" fmla="val 10532"/>
            </a:avLst>
          </a:prstGeom>
          <a:solidFill>
            <a:srgbClr val="FF7C8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65000"/>
                    <a:lumOff val="35000"/>
                  </a:schemeClr>
                </a:solidFill>
              </a:rPr>
              <a:t>Annual Benefit Statement MI Reconciliation</a:t>
            </a:r>
          </a:p>
        </p:txBody>
      </p:sp>
    </p:spTree>
    <p:extLst>
      <p:ext uri="{BB962C8B-B14F-4D97-AF65-F5344CB8AC3E}">
        <p14:creationId xmlns:p14="http://schemas.microsoft.com/office/powerpoint/2010/main" val="2147619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0865"/>
          <a:stretch/>
        </p:blipFill>
        <p:spPr bwMode="auto">
          <a:xfrm>
            <a:off x="1494612" y="0"/>
            <a:ext cx="917338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5"/>
          <p:cNvSpPr>
            <a:spLocks noGrp="1"/>
          </p:cNvSpPr>
          <p:nvPr>
            <p:ph type="ftr" sz="quarter" idx="11"/>
          </p:nvPr>
        </p:nvSpPr>
        <p:spPr>
          <a:xfrm>
            <a:off x="1703513" y="6356351"/>
            <a:ext cx="8812228" cy="365125"/>
          </a:xfrm>
        </p:spPr>
        <p:txBody>
          <a:bodyPr/>
          <a:lstStyle/>
          <a:p>
            <a:r>
              <a:rPr lang="en-GB" dirty="0">
                <a:solidFill>
                  <a:schemeClr val="bg1"/>
                </a:solidFill>
              </a:rPr>
              <a:t>Copyright MyCSP Limited 2021. The reproduction or transmission of all or part of these slides is prohibited. The information contained in these slides is confidential to MyCSP limited and you may not disclose it to anyone.</a:t>
            </a:r>
          </a:p>
        </p:txBody>
      </p:sp>
      <p:sp>
        <p:nvSpPr>
          <p:cNvPr id="3" name="TextBox 2"/>
          <p:cNvSpPr txBox="1"/>
          <p:nvPr/>
        </p:nvSpPr>
        <p:spPr>
          <a:xfrm>
            <a:off x="5663953" y="2654291"/>
            <a:ext cx="3348072" cy="2677656"/>
          </a:xfrm>
          <a:prstGeom prst="rect">
            <a:avLst/>
          </a:prstGeom>
          <a:noFill/>
        </p:spPr>
        <p:txBody>
          <a:bodyPr wrap="square" rtlCol="0">
            <a:spAutoFit/>
          </a:bodyPr>
          <a:lstStyle/>
          <a:p>
            <a:pPr algn="ctr"/>
            <a:r>
              <a:rPr lang="en-GB" sz="4800" dirty="0"/>
              <a:t>Any Questions?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39000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94612" y="0"/>
            <a:ext cx="9173388"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dirty="0">
                <a:solidFill>
                  <a:prstClr val="white"/>
                </a:solidFill>
                <a:latin typeface="Calibri"/>
                <a:ea typeface="+mn-ea"/>
                <a:cs typeface="+mn-cs"/>
              </a:rPr>
              <a:t>Partial</a:t>
            </a:r>
            <a:r>
              <a:rPr lang="en-GB" sz="3600" b="1" dirty="0">
                <a:solidFill>
                  <a:schemeClr val="bg1"/>
                </a:solidFill>
              </a:rPr>
              <a:t> </a:t>
            </a:r>
            <a:r>
              <a:rPr lang="en-GB" sz="3600" b="1" dirty="0">
                <a:solidFill>
                  <a:prstClr val="white"/>
                </a:solidFill>
                <a:latin typeface="Calibri"/>
                <a:ea typeface="+mn-ea"/>
                <a:cs typeface="+mn-cs"/>
              </a:rPr>
              <a:t>retirement - Criteria</a:t>
            </a:r>
          </a:p>
        </p:txBody>
      </p:sp>
      <p:sp>
        <p:nvSpPr>
          <p:cNvPr id="6" name="Footer Placeholder 5"/>
          <p:cNvSpPr>
            <a:spLocks noGrp="1"/>
          </p:cNvSpPr>
          <p:nvPr>
            <p:ph type="ftr" sz="quarter" idx="11"/>
          </p:nvPr>
        </p:nvSpPr>
        <p:spPr>
          <a:xfrm>
            <a:off x="1703513" y="6356351"/>
            <a:ext cx="8812228" cy="365125"/>
          </a:xfrm>
        </p:spPr>
        <p:txBody>
          <a:bodyPr/>
          <a:lstStyle/>
          <a:p>
            <a:pPr>
              <a:defRPr/>
            </a:pPr>
            <a:r>
              <a:rPr lang="en-GB" dirty="0">
                <a:solidFill>
                  <a:prstClr val="black">
                    <a:lumMod val="65000"/>
                    <a:lumOff val="3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pic>
        <p:nvPicPr>
          <p:cNvPr id="11" name="Picture 2" descr="Macbook Air, Flower Bouquet and Magazines on White Tabl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35960" y="1628174"/>
            <a:ext cx="4598521" cy="3988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49017" y="1958083"/>
            <a:ext cx="3600400" cy="3754874"/>
          </a:xfrm>
          <a:prstGeom prst="rect">
            <a:avLst/>
          </a:prstGeom>
          <a:noFill/>
        </p:spPr>
        <p:txBody>
          <a:bodyPr wrap="square" rtlCol="0">
            <a:spAutoFit/>
          </a:bodyPr>
          <a:lstStyle/>
          <a:p>
            <a:pPr marL="342900" indent="-342900">
              <a:buFont typeface="Arial" panose="020B0604020202020204" pitchFamily="34" charset="0"/>
              <a:buChar char="•"/>
              <a:defRPr/>
            </a:pPr>
            <a:r>
              <a:rPr lang="en-GB" sz="2000" dirty="0">
                <a:solidFill>
                  <a:prstClr val="black">
                    <a:lumMod val="65000"/>
                    <a:lumOff val="35000"/>
                  </a:prstClr>
                </a:solidFill>
                <a:latin typeface="Calibri"/>
              </a:rPr>
              <a:t>Must get employer approval</a:t>
            </a:r>
          </a:p>
          <a:p>
            <a:pPr marL="342900" indent="-342900">
              <a:buFont typeface="Arial" panose="020B0604020202020204" pitchFamily="34" charset="0"/>
              <a:buChar char="•"/>
              <a:defRPr/>
            </a:pPr>
            <a:endParaRPr lang="en-GB" sz="2000" dirty="0">
              <a:solidFill>
                <a:prstClr val="black">
                  <a:lumMod val="65000"/>
                  <a:lumOff val="35000"/>
                </a:prstClr>
              </a:solidFill>
              <a:latin typeface="Calibri"/>
            </a:endParaRPr>
          </a:p>
          <a:p>
            <a:pPr marL="342900" indent="-342900">
              <a:buFont typeface="Arial" panose="020B0604020202020204" pitchFamily="34" charset="0"/>
              <a:buChar char="•"/>
              <a:defRPr/>
            </a:pPr>
            <a:r>
              <a:rPr lang="en-GB" sz="2000" dirty="0">
                <a:solidFill>
                  <a:prstClr val="black">
                    <a:lumMod val="65000"/>
                    <a:lumOff val="35000"/>
                  </a:prstClr>
                </a:solidFill>
                <a:latin typeface="Calibri"/>
              </a:rPr>
              <a:t>Must be of at least minimum pension age</a:t>
            </a:r>
          </a:p>
          <a:p>
            <a:pPr marL="342900" indent="-342900">
              <a:buFont typeface="Arial" panose="020B0604020202020204" pitchFamily="34" charset="0"/>
              <a:buChar char="•"/>
              <a:defRPr/>
            </a:pPr>
            <a:endParaRPr lang="en-GB" sz="2000" dirty="0">
              <a:solidFill>
                <a:prstClr val="black">
                  <a:lumMod val="65000"/>
                  <a:lumOff val="35000"/>
                </a:prstClr>
              </a:solidFill>
              <a:latin typeface="Calibri"/>
            </a:endParaRPr>
          </a:p>
          <a:p>
            <a:pPr marL="342900" indent="-342900">
              <a:buFont typeface="Arial" panose="020B0604020202020204" pitchFamily="34" charset="0"/>
              <a:buChar char="•"/>
              <a:defRPr/>
            </a:pPr>
            <a:r>
              <a:rPr lang="en-GB" sz="2000" dirty="0">
                <a:solidFill>
                  <a:prstClr val="black">
                    <a:lumMod val="65000"/>
                    <a:lumOff val="35000"/>
                  </a:prstClr>
                </a:solidFill>
                <a:latin typeface="Calibri"/>
              </a:rPr>
              <a:t>Must reduce current earnings by at least 20%</a:t>
            </a:r>
          </a:p>
          <a:p>
            <a:pPr marL="342900" indent="-342900">
              <a:buFont typeface="Arial" panose="020B0604020202020204" pitchFamily="34" charset="0"/>
              <a:buChar char="•"/>
              <a:defRPr/>
            </a:pPr>
            <a:endParaRPr lang="en-GB" sz="2000" dirty="0">
              <a:solidFill>
                <a:prstClr val="black">
                  <a:lumMod val="65000"/>
                  <a:lumOff val="35000"/>
                </a:prstClr>
              </a:solidFill>
              <a:latin typeface="Calibri"/>
            </a:endParaRPr>
          </a:p>
          <a:p>
            <a:pPr marL="342900" indent="-342900">
              <a:buFont typeface="Arial" panose="020B0604020202020204" pitchFamily="34" charset="0"/>
              <a:buChar char="•"/>
              <a:defRPr/>
            </a:pPr>
            <a:r>
              <a:rPr lang="en-GB" sz="2000" dirty="0">
                <a:solidFill>
                  <a:prstClr val="black">
                    <a:lumMod val="65000"/>
                    <a:lumOff val="35000"/>
                  </a:prstClr>
                </a:solidFill>
                <a:latin typeface="Calibri"/>
              </a:rPr>
              <a:t>Must apply for partial retirement within 3 months of reshaping their job  </a:t>
            </a:r>
          </a:p>
          <a:p>
            <a:pPr>
              <a:defRPr/>
            </a:pPr>
            <a:endParaRPr lang="en-GB" sz="2000" dirty="0">
              <a:solidFill>
                <a:prstClr val="black"/>
              </a:solidFill>
              <a:latin typeface="Calibri"/>
            </a:endParaRPr>
          </a:p>
        </p:txBody>
      </p:sp>
    </p:spTree>
    <p:extLst>
      <p:ext uri="{BB962C8B-B14F-4D97-AF65-F5344CB8AC3E}">
        <p14:creationId xmlns:p14="http://schemas.microsoft.com/office/powerpoint/2010/main" val="3460295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6768"/>
            <a:ext cx="9144000" cy="6873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1494612" y="0"/>
            <a:ext cx="9173388"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defRPr/>
            </a:pPr>
            <a:r>
              <a:rPr lang="en-GB" sz="3600" b="1" dirty="0">
                <a:solidFill>
                  <a:prstClr val="white"/>
                </a:solidFill>
                <a:latin typeface="Calibri"/>
                <a:ea typeface="+mn-ea"/>
                <a:cs typeface="+mn-cs"/>
              </a:rPr>
              <a:t>Partial retirement  - Employer Decision </a:t>
            </a:r>
          </a:p>
        </p:txBody>
      </p:sp>
      <p:sp>
        <p:nvSpPr>
          <p:cNvPr id="6" name="Footer Placeholder 5"/>
          <p:cNvSpPr>
            <a:spLocks noGrp="1"/>
          </p:cNvSpPr>
          <p:nvPr>
            <p:ph type="ftr" sz="quarter" idx="11"/>
          </p:nvPr>
        </p:nvSpPr>
        <p:spPr>
          <a:xfrm>
            <a:off x="1703513" y="6356351"/>
            <a:ext cx="8812228" cy="365125"/>
          </a:xfrm>
        </p:spPr>
        <p:txBody>
          <a:bodyPr/>
          <a:lstStyle/>
          <a:p>
            <a:pPr>
              <a:defRPr/>
            </a:pPr>
            <a:r>
              <a:rPr lang="en-GB" dirty="0">
                <a:solidFill>
                  <a:prstClr val="white"/>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
        <p:nvSpPr>
          <p:cNvPr id="7" name="Rounded Rectangle 6"/>
          <p:cNvSpPr/>
          <p:nvPr/>
        </p:nvSpPr>
        <p:spPr>
          <a:xfrm>
            <a:off x="2963285" y="1772816"/>
            <a:ext cx="6336704" cy="3672408"/>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3600" b="1" dirty="0">
                <a:solidFill>
                  <a:prstClr val="white"/>
                </a:solidFill>
                <a:latin typeface="Calibri"/>
              </a:rPr>
              <a:t>The employer has the choice.</a:t>
            </a:r>
          </a:p>
          <a:p>
            <a:pPr algn="ctr">
              <a:defRPr/>
            </a:pPr>
            <a:endParaRPr lang="en-GB" sz="2400" dirty="0">
              <a:solidFill>
                <a:prstClr val="white"/>
              </a:solidFill>
              <a:latin typeface="Calibri"/>
            </a:endParaRPr>
          </a:p>
          <a:p>
            <a:pPr algn="ctr">
              <a:defRPr/>
            </a:pPr>
            <a:r>
              <a:rPr lang="en-GB" sz="2400" dirty="0">
                <a:solidFill>
                  <a:prstClr val="white"/>
                </a:solidFill>
                <a:latin typeface="Calibri"/>
              </a:rPr>
              <a:t>The employer doesn’t not have to agree to the proposed new working pattern if it doesn’t suit the needs of the business. </a:t>
            </a:r>
          </a:p>
        </p:txBody>
      </p:sp>
    </p:spTree>
    <p:extLst>
      <p:ext uri="{BB962C8B-B14F-4D97-AF65-F5344CB8AC3E}">
        <p14:creationId xmlns:p14="http://schemas.microsoft.com/office/powerpoint/2010/main" val="240447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4611"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GB" sz="3600" b="1" dirty="0">
                <a:solidFill>
                  <a:prstClr val="white"/>
                </a:solidFill>
                <a:latin typeface="Calibri"/>
              </a:rPr>
              <a:t>Partial retirement – Where to Start?  </a:t>
            </a:r>
          </a:p>
        </p:txBody>
      </p:sp>
      <p:sp>
        <p:nvSpPr>
          <p:cNvPr id="7" name="Footer Placeholder 5"/>
          <p:cNvSpPr>
            <a:spLocks noGrp="1"/>
          </p:cNvSpPr>
          <p:nvPr>
            <p:ph type="ftr" sz="quarter" idx="11"/>
          </p:nvPr>
        </p:nvSpPr>
        <p:spPr>
          <a:xfrm>
            <a:off x="933253" y="6356350"/>
            <a:ext cx="10171521" cy="365125"/>
          </a:xfrm>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pic>
        <p:nvPicPr>
          <p:cNvPr id="11" name="Content Placeholder 10">
            <a:extLst>
              <a:ext uri="{FF2B5EF4-FFF2-40B4-BE49-F238E27FC236}">
                <a16:creationId xmlns:a16="http://schemas.microsoft.com/office/drawing/2014/main" id="{15448404-F73F-4E4E-9B42-C6C28FC56BD2}"/>
              </a:ext>
            </a:extLst>
          </p:cNvPr>
          <p:cNvPicPr>
            <a:picLocks noGrp="1"/>
          </p:cNvPicPr>
          <p:nvPr>
            <p:ph sz="half" idx="2"/>
          </p:nvPr>
        </p:nvPicPr>
        <p:blipFill rotWithShape="1">
          <a:blip r:embed="rId3"/>
          <a:srcRect t="13810" b="5032"/>
          <a:stretch/>
        </p:blipFill>
        <p:spPr bwMode="auto">
          <a:xfrm>
            <a:off x="839788" y="1687398"/>
            <a:ext cx="5157787" cy="3837271"/>
          </a:xfrm>
          <a:prstGeom prst="rect">
            <a:avLst/>
          </a:prstGeom>
          <a:ln>
            <a:noFill/>
          </a:ln>
          <a:extLst>
            <a:ext uri="{53640926-AAD7-44D8-BBD7-CCE9431645EC}">
              <a14:shadowObscured xmlns:a14="http://schemas.microsoft.com/office/drawing/2010/main"/>
            </a:ext>
          </a:extLst>
        </p:spPr>
      </p:pic>
      <p:pic>
        <p:nvPicPr>
          <p:cNvPr id="12" name="Content Placeholder 11">
            <a:extLst>
              <a:ext uri="{FF2B5EF4-FFF2-40B4-BE49-F238E27FC236}">
                <a16:creationId xmlns:a16="http://schemas.microsoft.com/office/drawing/2014/main" id="{EAD61CA4-7DD2-43DA-BA2D-0C784A8F878F}"/>
              </a:ext>
            </a:extLst>
          </p:cNvPr>
          <p:cNvPicPr>
            <a:picLocks noGrp="1"/>
          </p:cNvPicPr>
          <p:nvPr>
            <p:ph sz="quarter" idx="4"/>
          </p:nvPr>
        </p:nvPicPr>
        <p:blipFill rotWithShape="1">
          <a:blip r:embed="rId4"/>
          <a:srcRect t="19238" b="7013"/>
          <a:stretch/>
        </p:blipFill>
        <p:spPr bwMode="auto">
          <a:xfrm>
            <a:off x="6172200" y="1687398"/>
            <a:ext cx="5183188" cy="37350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9561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4611"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GB" sz="3600" b="1" dirty="0">
                <a:solidFill>
                  <a:prstClr val="white"/>
                </a:solidFill>
                <a:latin typeface="Calibri"/>
              </a:rPr>
              <a:t>Partial retirement – Calculator</a:t>
            </a:r>
          </a:p>
        </p:txBody>
      </p:sp>
      <p:sp>
        <p:nvSpPr>
          <p:cNvPr id="7" name="Footer Placeholder 5"/>
          <p:cNvSpPr>
            <a:spLocks noGrp="1"/>
          </p:cNvSpPr>
          <p:nvPr>
            <p:ph type="ftr" sz="quarter" idx="11"/>
          </p:nvPr>
        </p:nvSpPr>
        <p:spPr>
          <a:xfrm>
            <a:off x="838199" y="6334126"/>
            <a:ext cx="10163175" cy="387350"/>
          </a:xfrm>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pic>
        <p:nvPicPr>
          <p:cNvPr id="10" name="Content Placeholder 9">
            <a:extLst>
              <a:ext uri="{FF2B5EF4-FFF2-40B4-BE49-F238E27FC236}">
                <a16:creationId xmlns:a16="http://schemas.microsoft.com/office/drawing/2014/main" id="{9DAB8A7C-B481-9E59-8266-7E05F0E6E0D8}"/>
              </a:ext>
            </a:extLst>
          </p:cNvPr>
          <p:cNvPicPr>
            <a:picLocks noGrp="1" noChangeAspect="1"/>
          </p:cNvPicPr>
          <p:nvPr>
            <p:ph idx="1"/>
          </p:nvPr>
        </p:nvPicPr>
        <p:blipFill rotWithShape="1">
          <a:blip r:embed="rId3"/>
          <a:srcRect l="3324" t="35060" r="5716" b="9001"/>
          <a:stretch/>
        </p:blipFill>
        <p:spPr bwMode="auto">
          <a:xfrm>
            <a:off x="1494611" y="1910610"/>
            <a:ext cx="10515600" cy="36376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477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erson Using Laptop Computer on Brown Wooden Table">
            <a:extLst>
              <a:ext uri="{FF2B5EF4-FFF2-40B4-BE49-F238E27FC236}">
                <a16:creationId xmlns:a16="http://schemas.microsoft.com/office/drawing/2014/main" id="{E4EDF4C6-4FBE-4258-86D5-9986DF3E9FD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0" y="1149186"/>
            <a:ext cx="9144000" cy="570881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1494612" y="0"/>
            <a:ext cx="9173388" cy="1196752"/>
          </a:xfr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p:spPr>
        <p:txBody>
          <a:bodyPr>
            <a:normAutofit/>
          </a:bodyPr>
          <a:lstStyle/>
          <a:p>
            <a:pPr algn="r"/>
            <a:r>
              <a:rPr lang="en-GB" sz="3600" b="1">
                <a:solidFill>
                  <a:schemeClr val="bg1"/>
                </a:solidFill>
              </a:rPr>
              <a:t>Partial retirement </a:t>
            </a:r>
            <a:endParaRPr lang="en-GB" sz="3600" b="1" dirty="0">
              <a:solidFill>
                <a:schemeClr val="bg1"/>
              </a:solidFill>
            </a:endParaRPr>
          </a:p>
        </p:txBody>
      </p:sp>
      <p:sp>
        <p:nvSpPr>
          <p:cNvPr id="6" name="Footer Placeholder 5"/>
          <p:cNvSpPr>
            <a:spLocks noGrp="1"/>
          </p:cNvSpPr>
          <p:nvPr>
            <p:ph type="ftr" sz="quarter" idx="11"/>
          </p:nvPr>
        </p:nvSpPr>
        <p:spPr>
          <a:xfrm>
            <a:off x="1703513" y="6356351"/>
            <a:ext cx="8812228" cy="365125"/>
          </a:xfrm>
        </p:spPr>
        <p:txBody>
          <a:bodyPr/>
          <a:lstStyle/>
          <a:p>
            <a:pPr>
              <a:defRPr/>
            </a:pPr>
            <a:r>
              <a:rPr lang="en-GB" dirty="0">
                <a:solidFill>
                  <a:prstClr val="white"/>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sp>
        <p:nvSpPr>
          <p:cNvPr id="7" name="Rounded Rectangle 6"/>
          <p:cNvSpPr/>
          <p:nvPr/>
        </p:nvSpPr>
        <p:spPr>
          <a:xfrm>
            <a:off x="3247126" y="2317452"/>
            <a:ext cx="5725003" cy="3045601"/>
          </a:xfrm>
          <a:prstGeom prst="round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6600" b="1" dirty="0">
                <a:solidFill>
                  <a:prstClr val="white"/>
                </a:solidFill>
                <a:latin typeface="Calibri"/>
              </a:rPr>
              <a:t>CSP15</a:t>
            </a:r>
            <a:endParaRPr lang="en-GB" sz="4800" dirty="0">
              <a:solidFill>
                <a:prstClr val="white"/>
              </a:solidFill>
              <a:latin typeface="Calibri"/>
            </a:endParaRPr>
          </a:p>
        </p:txBody>
      </p:sp>
    </p:spTree>
    <p:extLst>
      <p:ext uri="{BB962C8B-B14F-4D97-AF65-F5344CB8AC3E}">
        <p14:creationId xmlns:p14="http://schemas.microsoft.com/office/powerpoint/2010/main" val="269234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4611"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GB" sz="3600" b="1" dirty="0">
                <a:solidFill>
                  <a:prstClr val="white"/>
                </a:solidFill>
                <a:latin typeface="Calibri"/>
              </a:rPr>
              <a:t>CSP15</a:t>
            </a:r>
          </a:p>
        </p:txBody>
      </p:sp>
      <p:pic>
        <p:nvPicPr>
          <p:cNvPr id="9" name="Picture 2">
            <a:extLst>
              <a:ext uri="{FF2B5EF4-FFF2-40B4-BE49-F238E27FC236}">
                <a16:creationId xmlns:a16="http://schemas.microsoft.com/office/drawing/2014/main" id="{98E2267C-E57E-4758-BC7C-1DD7B300E41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38200" y="2067374"/>
            <a:ext cx="5181600" cy="386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p:cNvSpPr>
            <a:spLocks noGrp="1"/>
          </p:cNvSpPr>
          <p:nvPr>
            <p:ph type="ftr" sz="quarter" idx="11"/>
          </p:nvPr>
        </p:nvSpPr>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pic>
        <p:nvPicPr>
          <p:cNvPr id="12" name="Picture 2">
            <a:extLst>
              <a:ext uri="{FF2B5EF4-FFF2-40B4-BE49-F238E27FC236}">
                <a16:creationId xmlns:a16="http://schemas.microsoft.com/office/drawing/2014/main" id="{ABCEE902-58C5-4F38-BBC3-26498CA233B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552857" y="1825625"/>
            <a:ext cx="4420285"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66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4611" y="0"/>
            <a:ext cx="9209901" cy="1124744"/>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defRPr/>
            </a:pPr>
            <a:r>
              <a:rPr lang="en-GB" sz="3600" b="1" dirty="0">
                <a:solidFill>
                  <a:prstClr val="white"/>
                </a:solidFill>
                <a:latin typeface="Calibri"/>
              </a:rPr>
              <a:t>CSP15</a:t>
            </a:r>
          </a:p>
        </p:txBody>
      </p:sp>
      <p:pic>
        <p:nvPicPr>
          <p:cNvPr id="9" name="Picture 2">
            <a:extLst>
              <a:ext uri="{FF2B5EF4-FFF2-40B4-BE49-F238E27FC236}">
                <a16:creationId xmlns:a16="http://schemas.microsoft.com/office/drawing/2014/main" id="{A8B3DF0A-776D-45A2-9613-6306242746A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055151" y="1825625"/>
            <a:ext cx="4747697"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p:cNvSpPr>
            <a:spLocks noGrp="1"/>
          </p:cNvSpPr>
          <p:nvPr>
            <p:ph type="ftr" sz="quarter" idx="11"/>
          </p:nvPr>
        </p:nvSpPr>
        <p:spPr/>
        <p:txBody>
          <a:bodyPr/>
          <a:lstStyle/>
          <a:p>
            <a:pPr>
              <a:defRPr/>
            </a:pPr>
            <a:r>
              <a:rPr lang="en-GB" dirty="0">
                <a:solidFill>
                  <a:prstClr val="black">
                    <a:tint val="75000"/>
                  </a:prstClr>
                </a:solidFill>
                <a:latin typeface="Calibri"/>
              </a:rPr>
              <a:t>Copyright MyCSP Limited 2021. The reproduction or transmission of all or part of these slides is prohibited. The information contained in these slides is confidential to MyCSP limited and you may not disclose it to anyone.</a:t>
            </a:r>
          </a:p>
        </p:txBody>
      </p:sp>
      <p:pic>
        <p:nvPicPr>
          <p:cNvPr id="10" name="Picture 2">
            <a:extLst>
              <a:ext uri="{FF2B5EF4-FFF2-40B4-BE49-F238E27FC236}">
                <a16:creationId xmlns:a16="http://schemas.microsoft.com/office/drawing/2014/main" id="{40412CDC-F6FB-4B28-83DE-32DD96D4D41E}"/>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465147" y="1825625"/>
            <a:ext cx="4595706"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171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2168</TotalTime>
  <Words>3026</Words>
  <Application>Microsoft Office PowerPoint</Application>
  <PresentationFormat>Widescreen</PresentationFormat>
  <Paragraphs>266</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Neue Helvetica W05</vt:lpstr>
      <vt:lpstr>Office Theme</vt:lpstr>
      <vt:lpstr> Hot Topics – Summer Edition</vt:lpstr>
      <vt:lpstr>Agenda</vt:lpstr>
      <vt:lpstr>Partial retirement - Criteria</vt:lpstr>
      <vt:lpstr>Partial retirement  - Employer Decision </vt:lpstr>
      <vt:lpstr>PowerPoint Presentation</vt:lpstr>
      <vt:lpstr>PowerPoint Presentation</vt:lpstr>
      <vt:lpstr>Partial retirement </vt:lpstr>
      <vt:lpstr>PowerPoint Presentation</vt:lpstr>
      <vt:lpstr>PowerPoint Presentation</vt:lpstr>
      <vt:lpstr>PowerPoint Presentation</vt:lpstr>
      <vt:lpstr>Partial retirement </vt:lpstr>
      <vt:lpstr>PowerPoint Presentation</vt:lpstr>
      <vt:lpstr>NIGO checks </vt:lpstr>
      <vt:lpstr>Common NIGO fails – CSP15 </vt:lpstr>
      <vt:lpstr>PowerPoint Presentation</vt:lpstr>
      <vt:lpstr> </vt:lpstr>
      <vt:lpstr>PowerPoint Presentation</vt:lpstr>
      <vt:lpstr>Salary of reference</vt:lpstr>
      <vt:lpstr>Abatement factor</vt:lpstr>
      <vt:lpstr>Abatement </vt:lpstr>
      <vt:lpstr>PowerPoint Presentation</vt:lpstr>
      <vt:lpstr>PowerPoint Presentation</vt:lpstr>
      <vt:lpstr>Hot Topics – What's coming up for Employers?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Amy Searle</dc:creator>
  <cp:lastModifiedBy>Meakin, Anthony</cp:lastModifiedBy>
  <cp:revision>55</cp:revision>
  <dcterms:created xsi:type="dcterms:W3CDTF">2023-06-07T11:24:52Z</dcterms:created>
  <dcterms:modified xsi:type="dcterms:W3CDTF">2023-08-22T09:24:36Z</dcterms:modified>
</cp:coreProperties>
</file>