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260" r:id="rId3"/>
    <p:sldId id="261" r:id="rId4"/>
    <p:sldId id="262" r:id="rId5"/>
    <p:sldId id="263" r:id="rId6"/>
    <p:sldId id="264" r:id="rId7"/>
    <p:sldId id="265" r:id="rId8"/>
    <p:sldId id="266" r:id="rId9"/>
    <p:sldId id="267" r:id="rId10"/>
    <p:sldId id="268" r:id="rId11"/>
    <p:sldId id="270" r:id="rId12"/>
    <p:sldId id="271" r:id="rId13"/>
    <p:sldId id="272" r:id="rId14"/>
    <p:sldId id="273" r:id="rId15"/>
    <p:sldId id="315" r:id="rId16"/>
    <p:sldId id="316" r:id="rId17"/>
    <p:sldId id="274" r:id="rId18"/>
    <p:sldId id="275" r:id="rId19"/>
    <p:sldId id="276" r:id="rId20"/>
    <p:sldId id="277" r:id="rId21"/>
    <p:sldId id="278" r:id="rId22"/>
    <p:sldId id="280" r:id="rId23"/>
    <p:sldId id="282" r:id="rId24"/>
    <p:sldId id="283" r:id="rId25"/>
    <p:sldId id="285" r:id="rId26"/>
    <p:sldId id="287" r:id="rId27"/>
    <p:sldId id="288" r:id="rId28"/>
    <p:sldId id="290" r:id="rId29"/>
  </p:sldIdLst>
  <p:sldSz cx="12192000" cy="6858000"/>
  <p:notesSz cx="6858000" cy="9144000"/>
  <p:embeddedFontLst>
    <p:embeddedFont>
      <p:font typeface="Calibri" panose="020F050202020403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7" roundtripDataSignature="AMtx7miI/kbDD9NJNV4ZsU5uDrWPGHPbo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w Jones" initials="" lastIdx="6" clrIdx="0"/>
  <p:cmAuthor id="1" name="Cilla Christma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9624" autoAdjust="0"/>
  </p:normalViewPr>
  <p:slideViewPr>
    <p:cSldViewPr snapToGrid="0">
      <p:cViewPr varScale="1">
        <p:scale>
          <a:sx n="91" d="100"/>
          <a:sy n="91" d="100"/>
        </p:scale>
        <p:origin x="13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80"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79"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7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87" name="Google Shape;87;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24" name="Google Shape;22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4" name="Google Shape;25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65" name="Google Shape;26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277" name="Google Shape;27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916727aa6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129" name="Google Shape;129;g2916727aa6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917836abc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142" name="Google Shape;142;g2917836abc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596900" lvl="0" indent="-304800" algn="l" rtl="0">
              <a:lnSpc>
                <a:spcPct val="115000"/>
              </a:lnSpc>
              <a:spcBef>
                <a:spcPts val="1000"/>
              </a:spcBef>
              <a:spcAft>
                <a:spcPts val="0"/>
              </a:spcAft>
              <a:buClr>
                <a:schemeClr val="dk1"/>
              </a:buClr>
              <a:buSzPts val="1200"/>
              <a:buChar char="●"/>
            </a:pPr>
            <a:endParaRPr dirty="0">
              <a:solidFill>
                <a:schemeClr val="dk1"/>
              </a:solidFill>
            </a:endParaRPr>
          </a:p>
        </p:txBody>
      </p:sp>
      <p:sp>
        <p:nvSpPr>
          <p:cNvPr id="289" name="Google Shape;28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1" name="Google Shape;301;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4" name="Google Shape;31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8" name="Google Shape;328;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9" name="Google Shape;339;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2" name="Google Shape;36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2" name="Google Shape;392;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7" name="Google Shape;417;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9" name="Google Shape;439;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0" name="Google Shape;450;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2" name="Google Shape;472;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216000" marR="0" lvl="0" indent="0" algn="l" rtl="0">
              <a:lnSpc>
                <a:spcPct val="100000"/>
              </a:lnSpc>
              <a:spcBef>
                <a:spcPts val="600"/>
              </a:spcBef>
              <a:spcAft>
                <a:spcPts val="0"/>
              </a:spcAft>
              <a:buSzPts val="1100"/>
              <a:buNone/>
            </a:pPr>
            <a:endParaRPr dirty="0"/>
          </a:p>
        </p:txBody>
      </p:sp>
      <p:sp>
        <p:nvSpPr>
          <p:cNvPr id="147" name="Google Shape;14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8" name="Google Shape;1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69" name="Google Shape;16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0" name="Google Shape;1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91" name="Google Shape;19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02" name="Google Shape;20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13" name="Google Shape;21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8"/>
          <p:cNvSpPr>
            <a:spLocks noGrp="1"/>
          </p:cNvSpPr>
          <p:nvPr>
            <p:ph type="pic" idx="2"/>
          </p:nvPr>
        </p:nvSpPr>
        <p:spPr>
          <a:xfrm>
            <a:off x="5183188" y="987425"/>
            <a:ext cx="6172200" cy="4873625"/>
          </a:xfrm>
          <a:prstGeom prst="rect">
            <a:avLst/>
          </a:prstGeom>
          <a:noFill/>
          <a:ln>
            <a:noFill/>
          </a:ln>
        </p:spPr>
      </p:sp>
      <p:sp>
        <p:nvSpPr>
          <p:cNvPr id="68" name="Google Shape;68;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s://www.legislation.gov.uk/uksi/2023/942/contents/made" TargetMode="External"/><Relationship Id="rId4" Type="http://schemas.openxmlformats.org/officeDocument/2006/relationships/hyperlink" Target="https://www.gov.uk/government/consultations/civil-service-pension-scheme-2015-remedy-mccloud-regulation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hyperlink" Target="https://retirementmodeller.civilservicepensionscheme.org.uk/remedy" TargetMode="External"/><Relationship Id="rId7"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6.png"/><Relationship Id="rId4" Type="http://schemas.openxmlformats.org/officeDocument/2006/relationships/hyperlink" Target="https://remedy-illustrator-7year.civilservicepensionscheme.org.uk/"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9.png"/><Relationship Id="rId7"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31"/>
          <p:cNvSpPr/>
          <p:nvPr/>
        </p:nvSpPr>
        <p:spPr>
          <a:xfrm>
            <a:off x="0" y="1593793"/>
            <a:ext cx="12192000" cy="4444551"/>
          </a:xfrm>
          <a:prstGeom prst="rect">
            <a:avLst/>
          </a:prstGeom>
          <a:solidFill>
            <a:srgbClr val="7F7F7F"/>
          </a:solidFill>
          <a:ln>
            <a:noFill/>
          </a:ln>
        </p:spPr>
        <p:txBody>
          <a:bodyPr spcFirstLastPara="1" wrap="square" lIns="91425" tIns="45700" rIns="216000" bIns="45700" anchor="ctr" anchorCtr="0">
            <a:noAutofit/>
          </a:bodyPr>
          <a:lstStyle/>
          <a:p>
            <a:pPr marL="465750" marR="0" lvl="0" indent="-55829" algn="l" rtl="0">
              <a:lnSpc>
                <a:spcPct val="100000"/>
              </a:lnSpc>
              <a:spcBef>
                <a:spcPts val="0"/>
              </a:spcBef>
              <a:spcAft>
                <a:spcPts val="1200"/>
              </a:spcAft>
              <a:buClr>
                <a:schemeClr val="lt1"/>
              </a:buClr>
              <a:buSzPts val="1920"/>
              <a:buFont typeface="Arial"/>
              <a:buNone/>
            </a:pPr>
            <a:endParaRPr sz="1600" b="0" i="0" u="none" strike="noStrike" cap="none">
              <a:solidFill>
                <a:srgbClr val="757070"/>
              </a:solidFill>
              <a:latin typeface="Arial"/>
              <a:ea typeface="Arial"/>
              <a:cs typeface="Arial"/>
              <a:sym typeface="Arial"/>
            </a:endParaRPr>
          </a:p>
        </p:txBody>
      </p:sp>
      <p:sp>
        <p:nvSpPr>
          <p:cNvPr id="90" name="Google Shape;90;p31"/>
          <p:cNvSpPr txBox="1">
            <a:spLocks noGrp="1"/>
          </p:cNvSpPr>
          <p:nvPr>
            <p:ph type="title"/>
          </p:nvPr>
        </p:nvSpPr>
        <p:spPr>
          <a:xfrm>
            <a:off x="223282" y="1659604"/>
            <a:ext cx="3856496" cy="2722314"/>
          </a:xfrm>
          <a:prstGeom prst="rect">
            <a:avLst/>
          </a:prstGeom>
          <a:noFill/>
          <a:ln>
            <a:noFill/>
          </a:ln>
        </p:spPr>
        <p:txBody>
          <a:bodyPr spcFirstLastPara="1" wrap="square" lIns="91425" tIns="45700" rIns="91425" bIns="45700" anchor="ctr" anchorCtr="0">
            <a:noAutofit/>
          </a:bodyPr>
          <a:lstStyle/>
          <a:p>
            <a:pPr marL="0" lvl="0" indent="0" algn="l" rtl="0">
              <a:lnSpc>
                <a:spcPct val="105833"/>
              </a:lnSpc>
              <a:spcBef>
                <a:spcPts val="0"/>
              </a:spcBef>
              <a:spcAft>
                <a:spcPts val="0"/>
              </a:spcAft>
              <a:buClr>
                <a:srgbClr val="56A1D5"/>
              </a:buClr>
              <a:buSzPts val="5400"/>
              <a:buNone/>
            </a:pPr>
            <a:r>
              <a:rPr lang="en-GB" sz="4800" b="1">
                <a:solidFill>
                  <a:schemeClr val="lt1"/>
                </a:solidFill>
                <a:latin typeface="Arial"/>
                <a:ea typeface="Arial"/>
                <a:cs typeface="Arial"/>
                <a:sym typeface="Arial"/>
              </a:rPr>
              <a:t>Regional </a:t>
            </a:r>
            <a:br>
              <a:rPr lang="en-GB" sz="4800" b="1">
                <a:solidFill>
                  <a:schemeClr val="lt1"/>
                </a:solidFill>
                <a:latin typeface="Arial"/>
                <a:ea typeface="Arial"/>
                <a:cs typeface="Arial"/>
                <a:sym typeface="Arial"/>
              </a:rPr>
            </a:br>
            <a:r>
              <a:rPr lang="en-GB" sz="4800" b="1">
                <a:solidFill>
                  <a:schemeClr val="lt1"/>
                </a:solidFill>
                <a:latin typeface="Arial"/>
                <a:ea typeface="Arial"/>
                <a:cs typeface="Arial"/>
                <a:sym typeface="Arial"/>
              </a:rPr>
              <a:t>Employer </a:t>
            </a:r>
            <a:br>
              <a:rPr lang="en-GB" sz="4800" b="1">
                <a:solidFill>
                  <a:schemeClr val="lt1"/>
                </a:solidFill>
                <a:latin typeface="Arial"/>
                <a:ea typeface="Arial"/>
                <a:cs typeface="Arial"/>
                <a:sym typeface="Arial"/>
              </a:rPr>
            </a:br>
            <a:r>
              <a:rPr lang="en-GB" sz="4800" b="1">
                <a:solidFill>
                  <a:schemeClr val="lt1"/>
                </a:solidFill>
                <a:latin typeface="Arial"/>
                <a:ea typeface="Arial"/>
                <a:cs typeface="Arial"/>
                <a:sym typeface="Arial"/>
              </a:rPr>
              <a:t>Forums</a:t>
            </a:r>
            <a:br>
              <a:rPr lang="en-GB" sz="4800" b="1">
                <a:solidFill>
                  <a:schemeClr val="lt1"/>
                </a:solidFill>
                <a:latin typeface="Arial"/>
                <a:ea typeface="Arial"/>
                <a:cs typeface="Arial"/>
                <a:sym typeface="Arial"/>
              </a:rPr>
            </a:br>
            <a:r>
              <a:rPr lang="en-GB" sz="2400" b="1">
                <a:solidFill>
                  <a:schemeClr val="lt1"/>
                </a:solidFill>
                <a:latin typeface="Arial"/>
                <a:ea typeface="Arial"/>
                <a:cs typeface="Arial"/>
                <a:sym typeface="Arial"/>
              </a:rPr>
              <a:t>Autumn 2023 </a:t>
            </a:r>
            <a:endParaRPr sz="2000" b="1">
              <a:solidFill>
                <a:schemeClr val="lt1"/>
              </a:solidFill>
              <a:latin typeface="Arial"/>
              <a:ea typeface="Arial"/>
              <a:cs typeface="Arial"/>
              <a:sym typeface="Arial"/>
            </a:endParaRPr>
          </a:p>
        </p:txBody>
      </p:sp>
      <p:sp>
        <p:nvSpPr>
          <p:cNvPr id="91" name="Google Shape;91;p31"/>
          <p:cNvSpPr txBox="1"/>
          <p:nvPr/>
        </p:nvSpPr>
        <p:spPr>
          <a:xfrm>
            <a:off x="223282" y="4569185"/>
            <a:ext cx="6048672" cy="15081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Arial"/>
                <a:ea typeface="Arial"/>
                <a:cs typeface="Arial"/>
                <a:sym typeface="Arial"/>
              </a:rPr>
              <a:t>Liverpool 30 October    </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2000"/>
              <a:buFont typeface="Arial"/>
              <a:buNone/>
            </a:pPr>
            <a:r>
              <a:rPr lang="en-GB" sz="2000" b="1" i="0" u="none" strike="noStrike" cap="none">
                <a:solidFill>
                  <a:schemeClr val="lt1"/>
                </a:solidFill>
                <a:latin typeface="Arial"/>
                <a:ea typeface="Arial"/>
                <a:cs typeface="Arial"/>
                <a:sym typeface="Arial"/>
              </a:rPr>
              <a:t>Edinburgh 2 November      </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2000"/>
              <a:buFont typeface="Arial"/>
              <a:buNone/>
            </a:pPr>
            <a:r>
              <a:rPr lang="en-GB" sz="2000" b="1" i="0" u="none" strike="noStrike" cap="none">
                <a:solidFill>
                  <a:schemeClr val="lt1"/>
                </a:solidFill>
                <a:latin typeface="Arial"/>
                <a:ea typeface="Arial"/>
                <a:cs typeface="Arial"/>
                <a:sym typeface="Arial"/>
              </a:rPr>
              <a:t>Cardiff 7 November  </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2000"/>
              <a:buFont typeface="Arial"/>
              <a:buNone/>
            </a:pPr>
            <a:r>
              <a:rPr lang="en-GB" sz="2000" b="1" i="0" u="none" strike="noStrike" cap="none">
                <a:solidFill>
                  <a:schemeClr val="lt1"/>
                </a:solidFill>
                <a:latin typeface="Arial"/>
                <a:ea typeface="Arial"/>
                <a:cs typeface="Arial"/>
                <a:sym typeface="Arial"/>
              </a:rPr>
              <a:t>London 9 November      </a:t>
            </a:r>
            <a:endParaRPr sz="2000" b="1" i="0" u="none" strike="noStrike" cap="none">
              <a:solidFill>
                <a:schemeClr val="lt1"/>
              </a:solidFill>
              <a:latin typeface="Arial"/>
              <a:ea typeface="Arial"/>
              <a:cs typeface="Arial"/>
              <a:sym typeface="Arial"/>
            </a:endParaRPr>
          </a:p>
        </p:txBody>
      </p:sp>
      <p:pic>
        <p:nvPicPr>
          <p:cNvPr id="92" name="Google Shape;92;p31"/>
          <p:cNvPicPr preferRelativeResize="0"/>
          <p:nvPr/>
        </p:nvPicPr>
        <p:blipFill rotWithShape="1">
          <a:blip r:embed="rId3">
            <a:alphaModFix/>
          </a:blip>
          <a:srcRect/>
          <a:stretch/>
        </p:blipFill>
        <p:spPr>
          <a:xfrm>
            <a:off x="223282" y="332953"/>
            <a:ext cx="2232249" cy="722198"/>
          </a:xfrm>
          <a:prstGeom prst="rect">
            <a:avLst/>
          </a:prstGeom>
          <a:noFill/>
          <a:ln>
            <a:noFill/>
          </a:ln>
        </p:spPr>
      </p:pic>
      <p:grpSp>
        <p:nvGrpSpPr>
          <p:cNvPr id="93" name="Google Shape;93;p31"/>
          <p:cNvGrpSpPr/>
          <p:nvPr/>
        </p:nvGrpSpPr>
        <p:grpSpPr>
          <a:xfrm>
            <a:off x="4079778" y="1158484"/>
            <a:ext cx="7888940" cy="5315168"/>
            <a:chOff x="4079778" y="971888"/>
            <a:chExt cx="7888940" cy="5315168"/>
          </a:xfrm>
        </p:grpSpPr>
        <p:pic>
          <p:nvPicPr>
            <p:cNvPr id="94" name="Google Shape;94;p31"/>
            <p:cNvPicPr preferRelativeResize="0"/>
            <p:nvPr/>
          </p:nvPicPr>
          <p:blipFill rotWithShape="1">
            <a:blip r:embed="rId4">
              <a:alphaModFix/>
            </a:blip>
            <a:srcRect/>
            <a:stretch/>
          </p:blipFill>
          <p:spPr>
            <a:xfrm>
              <a:off x="4081620" y="971888"/>
              <a:ext cx="3900558" cy="2620163"/>
            </a:xfrm>
            <a:prstGeom prst="rect">
              <a:avLst/>
            </a:prstGeom>
            <a:noFill/>
            <a:ln>
              <a:noFill/>
            </a:ln>
          </p:spPr>
        </p:pic>
        <p:pic>
          <p:nvPicPr>
            <p:cNvPr id="95" name="Google Shape;95;p31"/>
            <p:cNvPicPr preferRelativeResize="0"/>
            <p:nvPr/>
          </p:nvPicPr>
          <p:blipFill rotWithShape="1">
            <a:blip r:embed="rId5">
              <a:alphaModFix/>
            </a:blip>
            <a:srcRect/>
            <a:stretch/>
          </p:blipFill>
          <p:spPr>
            <a:xfrm>
              <a:off x="4079778" y="3685685"/>
              <a:ext cx="3902400" cy="2601371"/>
            </a:xfrm>
            <a:prstGeom prst="rect">
              <a:avLst/>
            </a:prstGeom>
            <a:noFill/>
            <a:ln>
              <a:noFill/>
            </a:ln>
          </p:spPr>
        </p:pic>
        <p:pic>
          <p:nvPicPr>
            <p:cNvPr id="96" name="Google Shape;96;p31"/>
            <p:cNvPicPr preferRelativeResize="0"/>
            <p:nvPr/>
          </p:nvPicPr>
          <p:blipFill rotWithShape="1">
            <a:blip r:embed="rId6">
              <a:alphaModFix/>
            </a:blip>
            <a:srcRect/>
            <a:stretch/>
          </p:blipFill>
          <p:spPr>
            <a:xfrm>
              <a:off x="8072573" y="3685685"/>
              <a:ext cx="3896145" cy="2601371"/>
            </a:xfrm>
            <a:prstGeom prst="rect">
              <a:avLst/>
            </a:prstGeom>
            <a:noFill/>
            <a:ln>
              <a:noFill/>
            </a:ln>
          </p:spPr>
        </p:pic>
        <p:pic>
          <p:nvPicPr>
            <p:cNvPr id="97" name="Google Shape;97;p31"/>
            <p:cNvPicPr preferRelativeResize="0"/>
            <p:nvPr/>
          </p:nvPicPr>
          <p:blipFill rotWithShape="1">
            <a:blip r:embed="rId7">
              <a:alphaModFix/>
            </a:blip>
            <a:srcRect/>
            <a:stretch/>
          </p:blipFill>
          <p:spPr>
            <a:xfrm>
              <a:off x="8072572" y="971888"/>
              <a:ext cx="3896145" cy="2620163"/>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8"/>
          <p:cNvSpPr txBox="1"/>
          <p:nvPr/>
        </p:nvSpPr>
        <p:spPr>
          <a:xfrm>
            <a:off x="374795" y="-1"/>
            <a:ext cx="11603600" cy="1329200"/>
          </a:xfrm>
          <a:prstGeom prst="rect">
            <a:avLst/>
          </a:prstGeom>
          <a:noFill/>
          <a:ln>
            <a:noFill/>
          </a:ln>
        </p:spPr>
        <p:txBody>
          <a:bodyPr spcFirstLastPara="1" wrap="square" lIns="0" tIns="0" rIns="0" bIns="0" anchor="ctr" anchorCtr="0">
            <a:noAutofit/>
          </a:bodyPr>
          <a:lstStyle/>
          <a:p>
            <a:pPr marL="0" marR="0" lvl="1" indent="0" algn="l" rtl="0">
              <a:lnSpc>
                <a:spcPct val="100000"/>
              </a:lnSpc>
              <a:spcBef>
                <a:spcPts val="0"/>
              </a:spcBef>
              <a:spcAft>
                <a:spcPts val="0"/>
              </a:spcAft>
              <a:buNone/>
            </a:pPr>
            <a:r>
              <a:rPr lang="en-GB" sz="2900" b="1" i="0" u="none" strike="noStrike" cap="none">
                <a:solidFill>
                  <a:schemeClr val="dk1"/>
                </a:solidFill>
                <a:latin typeface="Arial"/>
                <a:ea typeface="Arial"/>
                <a:cs typeface="Arial"/>
                <a:sym typeface="Arial"/>
              </a:rPr>
              <a:t>Bubbling under</a:t>
            </a:r>
            <a:endParaRPr sz="2900" b="1" i="0" u="none" strike="noStrike" cap="none">
              <a:solidFill>
                <a:schemeClr val="dk1"/>
              </a:solidFill>
              <a:latin typeface="Arial"/>
              <a:ea typeface="Arial"/>
              <a:cs typeface="Arial"/>
              <a:sym typeface="Arial"/>
            </a:endParaRPr>
          </a:p>
        </p:txBody>
      </p:sp>
      <p:pic>
        <p:nvPicPr>
          <p:cNvPr id="227" name="Google Shape;227;p8"/>
          <p:cNvPicPr preferRelativeResize="0"/>
          <p:nvPr/>
        </p:nvPicPr>
        <p:blipFill rotWithShape="1">
          <a:blip r:embed="rId3">
            <a:alphaModFix/>
          </a:blip>
          <a:srcRect l="9276" t="768" r="18696" b="767"/>
          <a:stretch/>
        </p:blipFill>
        <p:spPr>
          <a:xfrm>
            <a:off x="7315202" y="1204687"/>
            <a:ext cx="4876801" cy="4488437"/>
          </a:xfrm>
          <a:prstGeom prst="rect">
            <a:avLst/>
          </a:prstGeom>
          <a:noFill/>
          <a:ln>
            <a:noFill/>
          </a:ln>
        </p:spPr>
      </p:pic>
      <p:sp>
        <p:nvSpPr>
          <p:cNvPr id="228" name="Google Shape;228;p8"/>
          <p:cNvSpPr/>
          <p:nvPr/>
        </p:nvSpPr>
        <p:spPr>
          <a:xfrm>
            <a:off x="0" y="1204688"/>
            <a:ext cx="7315200" cy="4488437"/>
          </a:xfrm>
          <a:prstGeom prst="rect">
            <a:avLst/>
          </a:prstGeom>
          <a:solidFill>
            <a:srgbClr val="A8D08C"/>
          </a:solidFill>
          <a:ln>
            <a:noFill/>
          </a:ln>
        </p:spPr>
        <p:txBody>
          <a:bodyPr spcFirstLastPara="1" wrap="square" lIns="91400" tIns="45700" rIns="216000" bIns="45700" anchor="ctr" anchorCtr="0">
            <a:noAutofit/>
          </a:bodyPr>
          <a:lstStyle/>
          <a:p>
            <a:pPr marL="609585" marR="0" lvl="0" indent="-249593" algn="l" rtl="0">
              <a:lnSpc>
                <a:spcPct val="100000"/>
              </a:lnSpc>
              <a:spcBef>
                <a:spcPts val="600"/>
              </a:spcBef>
              <a:spcAft>
                <a:spcPts val="0"/>
              </a:spcAft>
              <a:buNone/>
            </a:pPr>
            <a:r>
              <a:rPr lang="en-GB" sz="3200" b="1" i="0" u="none" strike="noStrike" cap="none">
                <a:solidFill>
                  <a:srgbClr val="0C0C0C"/>
                </a:solidFill>
                <a:latin typeface="Arial"/>
                <a:ea typeface="Arial"/>
                <a:cs typeface="Arial"/>
                <a:sym typeface="Arial"/>
              </a:rPr>
              <a:t>Lifetime Allowance (LTA)</a:t>
            </a:r>
            <a:endParaRPr sz="3200" b="0" i="0" u="none" strike="noStrike" cap="none">
              <a:solidFill>
                <a:srgbClr val="0C0C0C"/>
              </a:solidFill>
              <a:latin typeface="Arial"/>
              <a:ea typeface="Arial"/>
              <a:cs typeface="Arial"/>
              <a:sym typeface="Arial"/>
            </a:endParaRPr>
          </a:p>
          <a:p>
            <a:pPr marL="655675" marR="0" lvl="0" indent="-285750" algn="l" rtl="0">
              <a:lnSpc>
                <a:spcPct val="100000"/>
              </a:lnSpc>
              <a:spcBef>
                <a:spcPts val="600"/>
              </a:spcBef>
              <a:spcAft>
                <a:spcPts val="0"/>
              </a:spcAft>
              <a:buClr>
                <a:srgbClr val="0C0C0C"/>
              </a:buClr>
              <a:buSzPts val="2800"/>
              <a:buFont typeface="Arial"/>
              <a:buChar char="•"/>
            </a:pPr>
            <a:r>
              <a:rPr lang="en-GB" sz="2800" b="0" i="0" u="none" strike="noStrike" cap="none">
                <a:solidFill>
                  <a:srgbClr val="0C0C0C"/>
                </a:solidFill>
                <a:latin typeface="Arial"/>
                <a:ea typeface="Arial"/>
                <a:cs typeface="Arial"/>
                <a:sym typeface="Arial"/>
              </a:rPr>
              <a:t>HMRC have consulted on regulations to abolish the LTA from April 2024.</a:t>
            </a:r>
            <a:endParaRPr sz="2800" b="0" i="0" u="none" strike="noStrike" cap="none">
              <a:solidFill>
                <a:srgbClr val="0C0C0C"/>
              </a:solidFill>
              <a:latin typeface="Arial"/>
              <a:ea typeface="Arial"/>
              <a:cs typeface="Arial"/>
              <a:sym typeface="Arial"/>
            </a:endParaRPr>
          </a:p>
          <a:p>
            <a:pPr marL="655675" marR="0" lvl="0" indent="-285750" algn="l" rtl="0">
              <a:lnSpc>
                <a:spcPct val="100000"/>
              </a:lnSpc>
              <a:spcBef>
                <a:spcPts val="600"/>
              </a:spcBef>
              <a:spcAft>
                <a:spcPts val="0"/>
              </a:spcAft>
              <a:buClr>
                <a:srgbClr val="0C0C0C"/>
              </a:buClr>
              <a:buSzPts val="2800"/>
              <a:buFont typeface="Arial"/>
              <a:buChar char="•"/>
            </a:pPr>
            <a:r>
              <a:rPr lang="en-GB" sz="2800" b="0" i="0" u="none" strike="noStrike" cap="none">
                <a:solidFill>
                  <a:srgbClr val="0C0C0C"/>
                </a:solidFill>
                <a:latin typeface="Arial"/>
                <a:ea typeface="Arial"/>
                <a:cs typeface="Arial"/>
                <a:sym typeface="Arial"/>
              </a:rPr>
              <a:t>HMRC has confirmed they plan to retain the 25% maximum tax-free cash limit on Pension Lump Sums.</a:t>
            </a:r>
            <a:endParaRPr sz="2800" b="0" i="0" u="none" strike="noStrike" cap="none">
              <a:solidFill>
                <a:srgbClr val="0C0C0C"/>
              </a:solidFill>
              <a:latin typeface="Arial"/>
              <a:ea typeface="Arial"/>
              <a:cs typeface="Arial"/>
              <a:sym typeface="Arial"/>
            </a:endParaRPr>
          </a:p>
        </p:txBody>
      </p:sp>
      <p:sp>
        <p:nvSpPr>
          <p:cNvPr id="229" name="Google Shape;229;p8"/>
          <p:cNvSpPr txBox="1"/>
          <p:nvPr/>
        </p:nvSpPr>
        <p:spPr>
          <a:xfrm>
            <a:off x="-563244" y="6492345"/>
            <a:ext cx="4051699"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GB" sz="1400" b="0" i="0" u="none" strike="noStrike" cap="none">
                <a:solidFill>
                  <a:srgbClr val="56A1D5"/>
                </a:solidFill>
                <a:latin typeface="Arial"/>
                <a:ea typeface="Arial"/>
                <a:cs typeface="Arial"/>
                <a:sym typeface="Arial"/>
              </a:rPr>
              <a:t>www.civilservicepensionscheme.org.uk</a:t>
            </a:r>
            <a:endParaRPr sz="1400" b="0" i="0" u="none" strike="noStrike" cap="none">
              <a:solidFill>
                <a:srgbClr val="56A1D5"/>
              </a:solidFill>
              <a:latin typeface="Arial"/>
              <a:ea typeface="Arial"/>
              <a:cs typeface="Arial"/>
              <a:sym typeface="Arial"/>
            </a:endParaRPr>
          </a:p>
        </p:txBody>
      </p:sp>
      <p:pic>
        <p:nvPicPr>
          <p:cNvPr id="231" name="Google Shape;231;p8"/>
          <p:cNvPicPr preferRelativeResize="0"/>
          <p:nvPr/>
        </p:nvPicPr>
        <p:blipFill rotWithShape="1">
          <a:blip r:embed="rId4">
            <a:alphaModFix/>
          </a:blip>
          <a:srcRect/>
          <a:stretch/>
        </p:blipFill>
        <p:spPr>
          <a:xfrm>
            <a:off x="10078336" y="5771020"/>
            <a:ext cx="1738871" cy="1040637"/>
          </a:xfrm>
          <a:prstGeom prst="rect">
            <a:avLst/>
          </a:prstGeom>
          <a:noFill/>
          <a:ln>
            <a:noFill/>
          </a:ln>
        </p:spPr>
      </p:pic>
      <p:pic>
        <p:nvPicPr>
          <p:cNvPr id="232" name="Google Shape;232;p8"/>
          <p:cNvPicPr preferRelativeResize="0"/>
          <p:nvPr/>
        </p:nvPicPr>
        <p:blipFill rotWithShape="1">
          <a:blip r:embed="rId5">
            <a:alphaModFix/>
          </a:blip>
          <a:srcRect/>
          <a:stretch/>
        </p:blipFill>
        <p:spPr>
          <a:xfrm>
            <a:off x="374793" y="5693125"/>
            <a:ext cx="2269255" cy="78502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381D9"/>
        </a:solidFill>
        <a:effectLst/>
      </p:bgPr>
    </p:bg>
    <p:spTree>
      <p:nvGrpSpPr>
        <p:cNvPr id="1" name="Shape 247"/>
        <p:cNvGrpSpPr/>
        <p:nvPr/>
      </p:nvGrpSpPr>
      <p:grpSpPr>
        <a:xfrm>
          <a:off x="0" y="0"/>
          <a:ext cx="0" cy="0"/>
          <a:chOff x="0" y="0"/>
          <a:chExt cx="0" cy="0"/>
        </a:xfrm>
      </p:grpSpPr>
      <p:pic>
        <p:nvPicPr>
          <p:cNvPr id="248" name="Google Shape;248;p41"/>
          <p:cNvPicPr preferRelativeResize="0"/>
          <p:nvPr/>
        </p:nvPicPr>
        <p:blipFill rotWithShape="1">
          <a:blip r:embed="rId3">
            <a:alphaModFix amt="30000"/>
          </a:blip>
          <a:srcRect l="1852" t="-19018" r="-822" b="36301"/>
          <a:stretch/>
        </p:blipFill>
        <p:spPr>
          <a:xfrm>
            <a:off x="0" y="1155700"/>
            <a:ext cx="5963611" cy="5728567"/>
          </a:xfrm>
          <a:prstGeom prst="rect">
            <a:avLst/>
          </a:prstGeom>
          <a:solidFill>
            <a:srgbClr val="B381D9"/>
          </a:solidFill>
          <a:ln>
            <a:noFill/>
          </a:ln>
        </p:spPr>
      </p:pic>
      <p:sp>
        <p:nvSpPr>
          <p:cNvPr id="249" name="Google Shape;249;p41"/>
          <p:cNvSpPr txBox="1"/>
          <p:nvPr/>
        </p:nvSpPr>
        <p:spPr>
          <a:xfrm>
            <a:off x="3475798" y="2102024"/>
            <a:ext cx="7772400" cy="82902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GB" sz="4000" b="1" i="0" u="none" strike="noStrike" cap="none">
                <a:solidFill>
                  <a:schemeClr val="dk1"/>
                </a:solidFill>
                <a:latin typeface="Arial"/>
                <a:ea typeface="Arial"/>
                <a:cs typeface="Arial"/>
                <a:sym typeface="Arial"/>
              </a:rPr>
              <a:t>2015 Remedy Programme (McCloud)</a:t>
            </a:r>
            <a:endParaRPr sz="4000" b="0" i="0" u="none" strike="noStrike" cap="none">
              <a:solidFill>
                <a:schemeClr val="dk1"/>
              </a:solidFill>
              <a:latin typeface="Arial"/>
              <a:ea typeface="Arial"/>
              <a:cs typeface="Arial"/>
              <a:sym typeface="Arial"/>
            </a:endParaRPr>
          </a:p>
        </p:txBody>
      </p:sp>
      <p:pic>
        <p:nvPicPr>
          <p:cNvPr id="250" name="Google Shape;250;p41"/>
          <p:cNvPicPr preferRelativeResize="0"/>
          <p:nvPr/>
        </p:nvPicPr>
        <p:blipFill rotWithShape="1">
          <a:blip r:embed="rId4">
            <a:alphaModFix/>
          </a:blip>
          <a:srcRect/>
          <a:stretch/>
        </p:blipFill>
        <p:spPr>
          <a:xfrm>
            <a:off x="439924" y="387765"/>
            <a:ext cx="1839664" cy="59300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0"/>
          <p:cNvSpPr txBox="1"/>
          <p:nvPr/>
        </p:nvSpPr>
        <p:spPr>
          <a:xfrm>
            <a:off x="374795" y="-1"/>
            <a:ext cx="11603531" cy="1329213"/>
          </a:xfrm>
          <a:prstGeom prst="rect">
            <a:avLst/>
          </a:prstGeom>
          <a:noFill/>
          <a:ln>
            <a:noFill/>
          </a:ln>
        </p:spPr>
        <p:txBody>
          <a:bodyPr spcFirstLastPara="1" wrap="square" lIns="0" tIns="0" rIns="0" bIns="0" anchor="ctr" anchorCtr="0">
            <a:noAutofit/>
          </a:bodyPr>
          <a:lstStyle/>
          <a:p>
            <a:pPr marL="0" marR="0" lvl="1" indent="0" algn="l" rtl="0">
              <a:lnSpc>
                <a:spcPct val="100000"/>
              </a:lnSpc>
              <a:spcBef>
                <a:spcPts val="0"/>
              </a:spcBef>
              <a:spcAft>
                <a:spcPts val="0"/>
              </a:spcAft>
              <a:buNone/>
            </a:pPr>
            <a:r>
              <a:rPr lang="en-GB" sz="2900" b="1" i="0" u="none" strike="noStrike" cap="none">
                <a:solidFill>
                  <a:schemeClr val="dk1"/>
                </a:solidFill>
                <a:latin typeface="Arial"/>
                <a:ea typeface="Arial"/>
                <a:cs typeface="Arial"/>
                <a:sym typeface="Arial"/>
              </a:rPr>
              <a:t>Programme update: Data/Data Collection</a:t>
            </a:r>
            <a:endParaRPr sz="1867" b="0" i="0" u="none" strike="noStrike" cap="none">
              <a:solidFill>
                <a:schemeClr val="dk1"/>
              </a:solidFill>
              <a:latin typeface="Arial"/>
              <a:ea typeface="Arial"/>
              <a:cs typeface="Arial"/>
              <a:sym typeface="Arial"/>
            </a:endParaRPr>
          </a:p>
        </p:txBody>
      </p:sp>
      <p:sp>
        <p:nvSpPr>
          <p:cNvPr id="257" name="Google Shape;257;p10"/>
          <p:cNvSpPr/>
          <p:nvPr/>
        </p:nvSpPr>
        <p:spPr>
          <a:xfrm>
            <a:off x="0" y="1204689"/>
            <a:ext cx="7480453" cy="4444551"/>
          </a:xfrm>
          <a:prstGeom prst="rect">
            <a:avLst/>
          </a:prstGeom>
          <a:solidFill>
            <a:srgbClr val="B381D9"/>
          </a:solidFill>
          <a:ln>
            <a:noFill/>
          </a:ln>
        </p:spPr>
        <p:txBody>
          <a:bodyPr spcFirstLastPara="1" wrap="square" lIns="91400" tIns="45700" rIns="216000" bIns="45700" anchor="ctr" anchorCtr="0">
            <a:noAutofit/>
          </a:bodyPr>
          <a:lstStyle/>
          <a:p>
            <a:pPr marL="465739" marR="0" lvl="0" indent="-177745" algn="l" rtl="0">
              <a:lnSpc>
                <a:spcPct val="100000"/>
              </a:lnSpc>
              <a:spcBef>
                <a:spcPts val="0"/>
              </a:spcBef>
              <a:spcAft>
                <a:spcPts val="0"/>
              </a:spcAft>
              <a:buClr>
                <a:schemeClr val="dk1"/>
              </a:buClr>
              <a:buSzPts val="1867"/>
              <a:buFont typeface="Arial"/>
              <a:buChar char="•"/>
            </a:pPr>
            <a:r>
              <a:rPr lang="en-GB" sz="2000" b="0" i="0" u="none" strike="noStrike" cap="none" dirty="0">
                <a:solidFill>
                  <a:schemeClr val="bg1"/>
                </a:solidFill>
                <a:latin typeface="Arial"/>
                <a:ea typeface="Arial"/>
                <a:cs typeface="Arial"/>
                <a:sym typeface="Arial"/>
              </a:rPr>
              <a:t>Phase 1 successfully returned 260K data items. This completed in August 2022 with 95% of the required data collected.  </a:t>
            </a:r>
            <a:endParaRPr sz="2400" b="0" i="0" u="none" strike="noStrike" cap="none" dirty="0">
              <a:solidFill>
                <a:schemeClr val="bg1"/>
              </a:solidFill>
              <a:latin typeface="Arial"/>
              <a:ea typeface="Arial"/>
              <a:cs typeface="Arial"/>
              <a:sym typeface="Arial"/>
            </a:endParaRPr>
          </a:p>
          <a:p>
            <a:pPr marL="465739" marR="0" lvl="2" indent="-177745" algn="l" rtl="0">
              <a:lnSpc>
                <a:spcPct val="100000"/>
              </a:lnSpc>
              <a:spcBef>
                <a:spcPts val="1200"/>
              </a:spcBef>
              <a:spcAft>
                <a:spcPts val="0"/>
              </a:spcAft>
              <a:buClr>
                <a:schemeClr val="dk1"/>
              </a:buClr>
              <a:buSzPts val="1867"/>
              <a:buFont typeface="Arial"/>
              <a:buChar char="•"/>
            </a:pPr>
            <a:r>
              <a:rPr lang="en-GB" sz="2000" b="0" i="0" u="none" strike="noStrike" cap="none" dirty="0">
                <a:solidFill>
                  <a:schemeClr val="bg1"/>
                </a:solidFill>
                <a:latin typeface="Arial"/>
                <a:ea typeface="Arial"/>
                <a:cs typeface="Arial"/>
                <a:sym typeface="Arial"/>
              </a:rPr>
              <a:t>Phase 2 ended with over 136K members data received and over 610K data items received. </a:t>
            </a:r>
            <a:endParaRPr sz="2400" b="0" i="0" u="none" strike="noStrike" cap="none" dirty="0">
              <a:solidFill>
                <a:schemeClr val="bg1"/>
              </a:solidFill>
              <a:latin typeface="Arial"/>
              <a:ea typeface="Arial"/>
              <a:cs typeface="Arial"/>
              <a:sym typeface="Arial"/>
            </a:endParaRPr>
          </a:p>
          <a:p>
            <a:pPr marL="465739" marR="0" lvl="0" indent="-177745" algn="l" rtl="0">
              <a:lnSpc>
                <a:spcPct val="100000"/>
              </a:lnSpc>
              <a:spcBef>
                <a:spcPts val="1200"/>
              </a:spcBef>
              <a:spcAft>
                <a:spcPts val="0"/>
              </a:spcAft>
              <a:buClr>
                <a:schemeClr val="dk1"/>
              </a:buClr>
              <a:buSzPts val="1867"/>
              <a:buFont typeface="Arial"/>
              <a:buChar char="•"/>
            </a:pPr>
            <a:r>
              <a:rPr lang="en-GB" sz="2000" b="0" i="0" u="none" strike="noStrike" cap="none" dirty="0">
                <a:solidFill>
                  <a:schemeClr val="bg1"/>
                </a:solidFill>
                <a:latin typeface="Arial"/>
                <a:ea typeface="Arial"/>
                <a:cs typeface="Arial"/>
                <a:sym typeface="Arial"/>
              </a:rPr>
              <a:t>Phase 3 completed on 31 August in readiness for Rollback on 1 October.</a:t>
            </a:r>
            <a:endParaRPr sz="2000" b="0" i="0" u="none" strike="noStrike" cap="none" dirty="0">
              <a:solidFill>
                <a:schemeClr val="bg1"/>
              </a:solidFill>
              <a:latin typeface="Arial"/>
              <a:ea typeface="Arial"/>
              <a:cs typeface="Arial"/>
              <a:sym typeface="Arial"/>
            </a:endParaRPr>
          </a:p>
          <a:p>
            <a:pPr marL="465739" marR="0" lvl="0" indent="-177745" algn="l" rtl="0">
              <a:lnSpc>
                <a:spcPct val="100000"/>
              </a:lnSpc>
              <a:spcBef>
                <a:spcPts val="2400"/>
              </a:spcBef>
              <a:spcAft>
                <a:spcPts val="1200"/>
              </a:spcAft>
              <a:buClr>
                <a:schemeClr val="dk1"/>
              </a:buClr>
              <a:buSzPts val="1867"/>
              <a:buFont typeface="Arial"/>
              <a:buChar char="•"/>
            </a:pPr>
            <a:r>
              <a:rPr lang="en-GB" sz="2000" b="0" i="0" u="none" strike="noStrike" cap="none" dirty="0">
                <a:solidFill>
                  <a:schemeClr val="bg1"/>
                </a:solidFill>
                <a:latin typeface="Arial"/>
                <a:ea typeface="Arial"/>
                <a:cs typeface="Arial"/>
                <a:sym typeface="Arial"/>
              </a:rPr>
              <a:t>The programme has provided circa £500k financial support to employers to assist with data collection impacts. </a:t>
            </a:r>
            <a:endParaRPr sz="2000" b="0" i="0" u="none" strike="noStrike" cap="none" dirty="0">
              <a:solidFill>
                <a:schemeClr val="bg1"/>
              </a:solidFill>
              <a:latin typeface="Arial"/>
              <a:ea typeface="Arial"/>
              <a:cs typeface="Arial"/>
              <a:sym typeface="Arial"/>
            </a:endParaRPr>
          </a:p>
        </p:txBody>
      </p:sp>
      <p:sp>
        <p:nvSpPr>
          <p:cNvPr id="258" name="Google Shape;258;p10"/>
          <p:cNvSpPr txBox="1"/>
          <p:nvPr/>
        </p:nvSpPr>
        <p:spPr>
          <a:xfrm>
            <a:off x="-563244" y="6492345"/>
            <a:ext cx="4051699"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GB" sz="1400" b="0" i="0" u="none" strike="noStrike" cap="none">
                <a:solidFill>
                  <a:srgbClr val="56A1D5"/>
                </a:solidFill>
                <a:latin typeface="Arial"/>
                <a:ea typeface="Arial"/>
                <a:cs typeface="Arial"/>
                <a:sym typeface="Arial"/>
              </a:rPr>
              <a:t>www.civilservicepensionscheme.org.uk</a:t>
            </a:r>
            <a:endParaRPr sz="1400" b="0" i="0" u="none" strike="noStrike" cap="none">
              <a:solidFill>
                <a:srgbClr val="56A1D5"/>
              </a:solidFill>
              <a:latin typeface="Arial"/>
              <a:ea typeface="Arial"/>
              <a:cs typeface="Arial"/>
              <a:sym typeface="Arial"/>
            </a:endParaRPr>
          </a:p>
        </p:txBody>
      </p:sp>
      <p:pic>
        <p:nvPicPr>
          <p:cNvPr id="260" name="Google Shape;260;p10"/>
          <p:cNvPicPr preferRelativeResize="0"/>
          <p:nvPr/>
        </p:nvPicPr>
        <p:blipFill rotWithShape="1">
          <a:blip r:embed="rId3">
            <a:alphaModFix/>
          </a:blip>
          <a:srcRect/>
          <a:stretch/>
        </p:blipFill>
        <p:spPr>
          <a:xfrm>
            <a:off x="10078336" y="5771020"/>
            <a:ext cx="1738871" cy="1040637"/>
          </a:xfrm>
          <a:prstGeom prst="rect">
            <a:avLst/>
          </a:prstGeom>
          <a:noFill/>
          <a:ln>
            <a:noFill/>
          </a:ln>
        </p:spPr>
      </p:pic>
      <p:pic>
        <p:nvPicPr>
          <p:cNvPr id="261" name="Google Shape;261;p10"/>
          <p:cNvPicPr preferRelativeResize="0"/>
          <p:nvPr/>
        </p:nvPicPr>
        <p:blipFill rotWithShape="1">
          <a:blip r:embed="rId4">
            <a:alphaModFix/>
          </a:blip>
          <a:srcRect/>
          <a:stretch/>
        </p:blipFill>
        <p:spPr>
          <a:xfrm>
            <a:off x="374793" y="5693125"/>
            <a:ext cx="2269255" cy="785022"/>
          </a:xfrm>
          <a:prstGeom prst="rect">
            <a:avLst/>
          </a:prstGeom>
          <a:noFill/>
          <a:ln>
            <a:noFill/>
          </a:ln>
        </p:spPr>
      </p:pic>
      <p:pic>
        <p:nvPicPr>
          <p:cNvPr id="262" name="Google Shape;262;p10"/>
          <p:cNvPicPr preferRelativeResize="0"/>
          <p:nvPr/>
        </p:nvPicPr>
        <p:blipFill rotWithShape="1">
          <a:blip r:embed="rId5">
            <a:alphaModFix/>
          </a:blip>
          <a:srcRect/>
          <a:stretch/>
        </p:blipFill>
        <p:spPr>
          <a:xfrm>
            <a:off x="7480453" y="1204689"/>
            <a:ext cx="4711547" cy="444441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1"/>
          <p:cNvSpPr txBox="1"/>
          <p:nvPr/>
        </p:nvSpPr>
        <p:spPr>
          <a:xfrm>
            <a:off x="374795" y="-1"/>
            <a:ext cx="11603531" cy="1329213"/>
          </a:xfrm>
          <a:prstGeom prst="rect">
            <a:avLst/>
          </a:prstGeom>
          <a:noFill/>
          <a:ln>
            <a:noFill/>
          </a:ln>
        </p:spPr>
        <p:txBody>
          <a:bodyPr spcFirstLastPara="1" wrap="square" lIns="0" tIns="0" rIns="0" bIns="0" anchor="ctr" anchorCtr="0">
            <a:noAutofit/>
          </a:bodyPr>
          <a:lstStyle/>
          <a:p>
            <a:pPr marL="0" marR="0" lvl="1" indent="0" algn="l" rtl="0">
              <a:lnSpc>
                <a:spcPct val="100000"/>
              </a:lnSpc>
              <a:spcBef>
                <a:spcPts val="0"/>
              </a:spcBef>
              <a:spcAft>
                <a:spcPts val="0"/>
              </a:spcAft>
              <a:buNone/>
            </a:pPr>
            <a:r>
              <a:rPr lang="en-GB" sz="2900" b="1" i="0" u="none" strike="noStrike" cap="none">
                <a:solidFill>
                  <a:schemeClr val="dk1"/>
                </a:solidFill>
                <a:latin typeface="Arial"/>
                <a:ea typeface="Arial"/>
                <a:cs typeface="Arial"/>
                <a:sym typeface="Arial"/>
              </a:rPr>
              <a:t>Programme update: Ill health</a:t>
            </a:r>
            <a:endParaRPr sz="1867" b="0" i="0" u="none" strike="noStrike" cap="none">
              <a:solidFill>
                <a:schemeClr val="dk1"/>
              </a:solidFill>
              <a:latin typeface="Arial"/>
              <a:ea typeface="Arial"/>
              <a:cs typeface="Arial"/>
              <a:sym typeface="Arial"/>
            </a:endParaRPr>
          </a:p>
        </p:txBody>
      </p:sp>
      <p:sp>
        <p:nvSpPr>
          <p:cNvPr id="268" name="Google Shape;268;p11"/>
          <p:cNvSpPr/>
          <p:nvPr/>
        </p:nvSpPr>
        <p:spPr>
          <a:xfrm>
            <a:off x="0" y="1204567"/>
            <a:ext cx="8434000" cy="4444400"/>
          </a:xfrm>
          <a:prstGeom prst="rect">
            <a:avLst/>
          </a:prstGeom>
          <a:solidFill>
            <a:srgbClr val="B381D9"/>
          </a:solidFill>
          <a:ln>
            <a:noFill/>
          </a:ln>
        </p:spPr>
        <p:txBody>
          <a:bodyPr spcFirstLastPara="1" wrap="square" lIns="91400" tIns="45700" rIns="216000" bIns="45700" anchor="ctr" anchorCtr="0">
            <a:noAutofit/>
          </a:bodyPr>
          <a:lstStyle/>
          <a:p>
            <a:pPr marL="465739" marR="0" lvl="0" indent="-59191" algn="l" rtl="0">
              <a:lnSpc>
                <a:spcPct val="100000"/>
              </a:lnSpc>
              <a:spcBef>
                <a:spcPts val="0"/>
              </a:spcBef>
              <a:spcAft>
                <a:spcPts val="0"/>
              </a:spcAft>
              <a:buClr>
                <a:srgbClr val="000000"/>
              </a:buClr>
              <a:buSzPts val="1867"/>
              <a:buFont typeface="Arial"/>
              <a:buNone/>
            </a:pPr>
            <a:endParaRPr sz="1867" b="0" i="0" u="none" strike="noStrike" cap="none">
              <a:solidFill>
                <a:schemeClr val="dk1"/>
              </a:solidFill>
              <a:latin typeface="Arial"/>
              <a:ea typeface="Arial"/>
              <a:cs typeface="Arial"/>
              <a:sym typeface="Arial"/>
            </a:endParaRPr>
          </a:p>
          <a:p>
            <a:pPr marL="465739" marR="0" lvl="0" indent="-59191" algn="l" rtl="0">
              <a:lnSpc>
                <a:spcPct val="100000"/>
              </a:lnSpc>
              <a:spcBef>
                <a:spcPts val="0"/>
              </a:spcBef>
              <a:spcAft>
                <a:spcPts val="0"/>
              </a:spcAft>
              <a:buClr>
                <a:srgbClr val="000000"/>
              </a:buClr>
              <a:buSzPts val="1867"/>
              <a:buFont typeface="Arial"/>
              <a:buNone/>
            </a:pPr>
            <a:endParaRPr sz="1867" b="0" i="0" u="none" strike="noStrike" cap="none">
              <a:solidFill>
                <a:schemeClr val="dk1"/>
              </a:solidFill>
              <a:latin typeface="Arial"/>
              <a:ea typeface="Arial"/>
              <a:cs typeface="Arial"/>
              <a:sym typeface="Arial"/>
            </a:endParaRPr>
          </a:p>
        </p:txBody>
      </p:sp>
      <p:pic>
        <p:nvPicPr>
          <p:cNvPr id="269" name="Google Shape;269;p11"/>
          <p:cNvPicPr preferRelativeResize="0"/>
          <p:nvPr/>
        </p:nvPicPr>
        <p:blipFill rotWithShape="1">
          <a:blip r:embed="rId3">
            <a:alphaModFix/>
          </a:blip>
          <a:srcRect l="16435" t="2545" r="15516" b="2630"/>
          <a:stretch/>
        </p:blipFill>
        <p:spPr>
          <a:xfrm>
            <a:off x="8433845" y="1204686"/>
            <a:ext cx="3758153" cy="4444551"/>
          </a:xfrm>
          <a:prstGeom prst="rect">
            <a:avLst/>
          </a:prstGeom>
          <a:noFill/>
          <a:ln>
            <a:noFill/>
          </a:ln>
        </p:spPr>
      </p:pic>
      <p:sp>
        <p:nvSpPr>
          <p:cNvPr id="270" name="Google Shape;270;p11"/>
          <p:cNvSpPr txBox="1"/>
          <p:nvPr/>
        </p:nvSpPr>
        <p:spPr>
          <a:xfrm>
            <a:off x="213674" y="1204297"/>
            <a:ext cx="7632000" cy="4278054"/>
          </a:xfrm>
          <a:prstGeom prst="rect">
            <a:avLst/>
          </a:prstGeom>
          <a:noFill/>
          <a:ln>
            <a:noFill/>
          </a:ln>
        </p:spPr>
        <p:txBody>
          <a:bodyPr spcFirstLastPara="1" wrap="square" lIns="121900" tIns="121900" rIns="121900" bIns="121900" anchor="t" anchorCtr="0">
            <a:spAutoFit/>
          </a:bodyPr>
          <a:lstStyle/>
          <a:p>
            <a:pPr marL="287993" marR="0" lvl="0" indent="0" algn="l" rtl="0">
              <a:lnSpc>
                <a:spcPct val="100000"/>
              </a:lnSpc>
              <a:spcBef>
                <a:spcPts val="0"/>
              </a:spcBef>
              <a:spcAft>
                <a:spcPts val="0"/>
              </a:spcAft>
              <a:buNone/>
            </a:pPr>
            <a:r>
              <a:rPr lang="en-GB" sz="2000" b="1" i="0" u="none" strike="noStrike" cap="none" dirty="0">
                <a:solidFill>
                  <a:schemeClr val="bg1"/>
                </a:solidFill>
                <a:latin typeface="Arial"/>
                <a:ea typeface="Arial"/>
                <a:cs typeface="Arial"/>
                <a:sym typeface="Arial"/>
              </a:rPr>
              <a:t>Tranches 1 and 2 complete </a:t>
            </a:r>
            <a:br>
              <a:rPr lang="en-GB" sz="2000" b="1" i="0" u="none" strike="noStrike" cap="none" dirty="0">
                <a:solidFill>
                  <a:schemeClr val="bg1"/>
                </a:solidFill>
                <a:latin typeface="Arial"/>
                <a:ea typeface="Arial"/>
                <a:cs typeface="Arial"/>
                <a:sym typeface="Arial"/>
              </a:rPr>
            </a:br>
            <a:r>
              <a:rPr lang="en-GB" sz="2000" b="0" i="0" u="none" strike="noStrike" cap="none" dirty="0">
                <a:solidFill>
                  <a:schemeClr val="bg1"/>
                </a:solidFill>
                <a:latin typeface="Arial"/>
                <a:ea typeface="Arial"/>
                <a:cs typeface="Arial"/>
                <a:sym typeface="Arial"/>
              </a:rPr>
              <a:t>(for the period 1 July 2017 - 31 March 2022)</a:t>
            </a:r>
            <a:r>
              <a:rPr lang="en-GB" sz="2000" b="1" i="0" u="none" strike="noStrike" cap="none" dirty="0">
                <a:solidFill>
                  <a:schemeClr val="bg1"/>
                </a:solidFill>
                <a:latin typeface="Arial"/>
                <a:ea typeface="Arial"/>
                <a:cs typeface="Arial"/>
                <a:sym typeface="Arial"/>
              </a:rPr>
              <a:t> </a:t>
            </a:r>
            <a:endParaRPr sz="2000" b="1" i="0" u="none" strike="noStrike" cap="none" dirty="0">
              <a:solidFill>
                <a:schemeClr val="bg1"/>
              </a:solidFill>
              <a:latin typeface="Arial"/>
              <a:ea typeface="Arial"/>
              <a:cs typeface="Arial"/>
              <a:sym typeface="Arial"/>
            </a:endParaRPr>
          </a:p>
          <a:p>
            <a:pPr marL="0" marR="0" lvl="0" indent="0" algn="l" rtl="0">
              <a:lnSpc>
                <a:spcPct val="100000"/>
              </a:lnSpc>
              <a:spcBef>
                <a:spcPts val="0"/>
              </a:spcBef>
              <a:spcAft>
                <a:spcPts val="0"/>
              </a:spcAft>
              <a:buNone/>
            </a:pPr>
            <a:endParaRPr sz="1800" b="1" i="0" u="none" strike="noStrike" cap="none" dirty="0">
              <a:solidFill>
                <a:schemeClr val="bg1"/>
              </a:solidFill>
              <a:latin typeface="Arial"/>
              <a:ea typeface="Arial"/>
              <a:cs typeface="Arial"/>
              <a:sym typeface="Arial"/>
            </a:endParaRPr>
          </a:p>
          <a:p>
            <a:pPr marL="287993" marR="0" lvl="0" indent="0" algn="l" rtl="0">
              <a:lnSpc>
                <a:spcPct val="100000"/>
              </a:lnSpc>
              <a:spcBef>
                <a:spcPts val="0"/>
              </a:spcBef>
              <a:spcAft>
                <a:spcPts val="0"/>
              </a:spcAft>
              <a:buNone/>
            </a:pPr>
            <a:r>
              <a:rPr lang="en-GB" sz="1800" b="1" i="0" u="none" strike="noStrike" cap="none" dirty="0">
                <a:solidFill>
                  <a:schemeClr val="bg1"/>
                </a:solidFill>
                <a:latin typeface="Arial"/>
                <a:ea typeface="Arial"/>
                <a:cs typeface="Arial"/>
                <a:sym typeface="Arial"/>
              </a:rPr>
              <a:t>Tranche 3 in progress -  c.1,370 Health Assured awarded members: </a:t>
            </a:r>
            <a:endParaRPr sz="1800" b="1" i="0" u="none" strike="noStrike" cap="none" dirty="0">
              <a:solidFill>
                <a:schemeClr val="bg1"/>
              </a:solidFill>
              <a:latin typeface="Arial"/>
              <a:ea typeface="Arial"/>
              <a:cs typeface="Arial"/>
              <a:sym typeface="Arial"/>
            </a:endParaRPr>
          </a:p>
          <a:p>
            <a:pPr marL="287993" marR="0" lvl="0" indent="0" algn="l" rtl="0">
              <a:lnSpc>
                <a:spcPct val="100000"/>
              </a:lnSpc>
              <a:spcBef>
                <a:spcPts val="0"/>
              </a:spcBef>
              <a:spcAft>
                <a:spcPts val="0"/>
              </a:spcAft>
              <a:buNone/>
            </a:pPr>
            <a:r>
              <a:rPr lang="en-GB" sz="2000" b="0" i="0" u="none" strike="noStrike" cap="none" dirty="0">
                <a:solidFill>
                  <a:schemeClr val="bg1"/>
                </a:solidFill>
                <a:latin typeface="Arial"/>
                <a:ea typeface="Arial"/>
                <a:cs typeface="Arial"/>
                <a:sym typeface="Arial"/>
              </a:rPr>
              <a:t>(for the period 1 April 2015 - 30 June 2017)</a:t>
            </a:r>
            <a:endParaRPr sz="1800" b="1" i="0" u="none" strike="noStrike" cap="none" dirty="0">
              <a:solidFill>
                <a:schemeClr val="bg1"/>
              </a:solidFill>
              <a:latin typeface="Arial"/>
              <a:ea typeface="Arial"/>
              <a:cs typeface="Arial"/>
              <a:sym typeface="Arial"/>
            </a:endParaRPr>
          </a:p>
          <a:p>
            <a:pPr marL="465739" marR="0" lvl="0" indent="-157427" algn="l" rtl="0">
              <a:lnSpc>
                <a:spcPct val="100000"/>
              </a:lnSpc>
              <a:spcBef>
                <a:spcPts val="1200"/>
              </a:spcBef>
              <a:spcAft>
                <a:spcPts val="0"/>
              </a:spcAft>
              <a:buClr>
                <a:schemeClr val="dk1"/>
              </a:buClr>
              <a:buSzPts val="1200"/>
              <a:buFont typeface="Arial"/>
              <a:buChar char="•"/>
            </a:pPr>
            <a:r>
              <a:rPr lang="en-GB" sz="1800" b="0" i="0" u="none" strike="noStrike" cap="none" dirty="0">
                <a:solidFill>
                  <a:schemeClr val="bg1"/>
                </a:solidFill>
                <a:latin typeface="Arial"/>
                <a:ea typeface="Arial"/>
                <a:cs typeface="Arial"/>
                <a:sym typeface="Arial"/>
              </a:rPr>
              <a:t>Employers who have completed retrieval have located 78% of the outcome reports for these members</a:t>
            </a:r>
            <a:endParaRPr sz="1800" b="0" i="0" u="none" strike="noStrike" cap="none" dirty="0">
              <a:solidFill>
                <a:schemeClr val="bg1"/>
              </a:solidFill>
              <a:latin typeface="Arial"/>
              <a:ea typeface="Arial"/>
              <a:cs typeface="Arial"/>
              <a:sym typeface="Arial"/>
            </a:endParaRPr>
          </a:p>
          <a:p>
            <a:pPr marL="465739" marR="0" lvl="0" indent="-177746" algn="l" rtl="0">
              <a:lnSpc>
                <a:spcPct val="100000"/>
              </a:lnSpc>
              <a:spcBef>
                <a:spcPts val="1200"/>
              </a:spcBef>
              <a:spcAft>
                <a:spcPts val="0"/>
              </a:spcAft>
              <a:buClr>
                <a:schemeClr val="dk1"/>
              </a:buClr>
              <a:buSzPts val="1440"/>
              <a:buFont typeface="Arial"/>
              <a:buChar char="•"/>
            </a:pPr>
            <a:r>
              <a:rPr lang="en-GB" sz="1800" b="0" i="0" u="none" strike="noStrike" cap="none" dirty="0">
                <a:solidFill>
                  <a:schemeClr val="bg1"/>
                </a:solidFill>
                <a:latin typeface="Arial"/>
                <a:ea typeface="Arial"/>
                <a:cs typeface="Arial"/>
                <a:sym typeface="Arial"/>
              </a:rPr>
              <a:t>Members have been contacted for consent for the outcome report to be shared with MyCSP and consent for reassessment </a:t>
            </a:r>
            <a:endParaRPr sz="1800" b="0" i="0" u="none" strike="noStrike" cap="none" dirty="0">
              <a:solidFill>
                <a:schemeClr val="bg1"/>
              </a:solidFill>
              <a:latin typeface="Arial"/>
              <a:ea typeface="Arial"/>
              <a:cs typeface="Arial"/>
              <a:sym typeface="Arial"/>
            </a:endParaRPr>
          </a:p>
          <a:p>
            <a:pPr marL="465739" marR="0" lvl="0" indent="-177746" algn="l" rtl="0">
              <a:lnSpc>
                <a:spcPct val="100000"/>
              </a:lnSpc>
              <a:spcBef>
                <a:spcPts val="1200"/>
              </a:spcBef>
              <a:spcAft>
                <a:spcPts val="0"/>
              </a:spcAft>
              <a:buClr>
                <a:schemeClr val="dk1"/>
              </a:buClr>
              <a:buSzPts val="1440"/>
              <a:buFont typeface="Arial"/>
              <a:buChar char="•"/>
            </a:pPr>
            <a:r>
              <a:rPr lang="en-GB" sz="1800" b="0" i="0" u="none" strike="noStrike" cap="none" dirty="0">
                <a:solidFill>
                  <a:schemeClr val="bg1"/>
                </a:solidFill>
                <a:latin typeface="Arial"/>
                <a:ea typeface="Arial"/>
                <a:cs typeface="Arial"/>
                <a:sym typeface="Arial"/>
              </a:rPr>
              <a:t>Around 29% of members have returned the consent form</a:t>
            </a:r>
            <a:endParaRPr sz="1800" b="0" i="0" u="none" strike="noStrike" cap="none" dirty="0">
              <a:solidFill>
                <a:schemeClr val="bg1"/>
              </a:solidFill>
              <a:latin typeface="Arial"/>
              <a:ea typeface="Arial"/>
              <a:cs typeface="Arial"/>
              <a:sym typeface="Arial"/>
            </a:endParaRPr>
          </a:p>
          <a:p>
            <a:pPr marL="465739" marR="0" lvl="0" indent="-177746" algn="l" rtl="0">
              <a:lnSpc>
                <a:spcPct val="100000"/>
              </a:lnSpc>
              <a:spcBef>
                <a:spcPts val="1200"/>
              </a:spcBef>
              <a:spcAft>
                <a:spcPts val="0"/>
              </a:spcAft>
              <a:buClr>
                <a:schemeClr val="dk1"/>
              </a:buClr>
              <a:buSzPts val="1440"/>
              <a:buFont typeface="Arial"/>
              <a:buChar char="•"/>
            </a:pPr>
            <a:r>
              <a:rPr lang="en-GB" sz="1800" b="0" i="0" u="none" strike="noStrike" cap="none" dirty="0">
                <a:solidFill>
                  <a:schemeClr val="bg1"/>
                </a:solidFill>
                <a:latin typeface="Arial"/>
                <a:ea typeface="Arial"/>
                <a:cs typeface="Arial"/>
                <a:sym typeface="Arial"/>
              </a:rPr>
              <a:t>We are working with a few employers to test the end to end process</a:t>
            </a:r>
            <a:endParaRPr sz="2000" b="0" i="0" u="none" strike="noStrike" cap="none" dirty="0">
              <a:solidFill>
                <a:schemeClr val="bg1"/>
              </a:solidFill>
              <a:latin typeface="Arial"/>
              <a:ea typeface="Arial"/>
              <a:cs typeface="Arial"/>
              <a:sym typeface="Arial"/>
            </a:endParaRPr>
          </a:p>
        </p:txBody>
      </p:sp>
      <p:sp>
        <p:nvSpPr>
          <p:cNvPr id="271" name="Google Shape;271;p11"/>
          <p:cNvSpPr txBox="1"/>
          <p:nvPr/>
        </p:nvSpPr>
        <p:spPr>
          <a:xfrm>
            <a:off x="-563244" y="6492345"/>
            <a:ext cx="4051699"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GB" sz="1400" b="0" i="0" u="none" strike="noStrike" cap="none">
                <a:solidFill>
                  <a:srgbClr val="56A1D5"/>
                </a:solidFill>
                <a:latin typeface="Arial"/>
                <a:ea typeface="Arial"/>
                <a:cs typeface="Arial"/>
                <a:sym typeface="Arial"/>
              </a:rPr>
              <a:t>www.civilservicepensionscheme.org.uk</a:t>
            </a:r>
            <a:endParaRPr sz="1400" b="0" i="0" u="none" strike="noStrike" cap="none">
              <a:solidFill>
                <a:srgbClr val="56A1D5"/>
              </a:solidFill>
              <a:latin typeface="Arial"/>
              <a:ea typeface="Arial"/>
              <a:cs typeface="Arial"/>
              <a:sym typeface="Arial"/>
            </a:endParaRPr>
          </a:p>
        </p:txBody>
      </p:sp>
      <p:pic>
        <p:nvPicPr>
          <p:cNvPr id="273" name="Google Shape;273;p11"/>
          <p:cNvPicPr preferRelativeResize="0"/>
          <p:nvPr/>
        </p:nvPicPr>
        <p:blipFill rotWithShape="1">
          <a:blip r:embed="rId4">
            <a:alphaModFix/>
          </a:blip>
          <a:srcRect/>
          <a:stretch/>
        </p:blipFill>
        <p:spPr>
          <a:xfrm>
            <a:off x="10078336" y="5771020"/>
            <a:ext cx="1738871" cy="1040637"/>
          </a:xfrm>
          <a:prstGeom prst="rect">
            <a:avLst/>
          </a:prstGeom>
          <a:noFill/>
          <a:ln>
            <a:noFill/>
          </a:ln>
        </p:spPr>
      </p:pic>
      <p:pic>
        <p:nvPicPr>
          <p:cNvPr id="274" name="Google Shape;274;p11"/>
          <p:cNvPicPr preferRelativeResize="0"/>
          <p:nvPr/>
        </p:nvPicPr>
        <p:blipFill rotWithShape="1">
          <a:blip r:embed="rId5">
            <a:alphaModFix/>
          </a:blip>
          <a:srcRect/>
          <a:stretch/>
        </p:blipFill>
        <p:spPr>
          <a:xfrm>
            <a:off x="374793" y="5693125"/>
            <a:ext cx="2269255" cy="78502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2"/>
          <p:cNvSpPr/>
          <p:nvPr/>
        </p:nvSpPr>
        <p:spPr>
          <a:xfrm>
            <a:off x="6008016" y="1204687"/>
            <a:ext cx="6183984" cy="4444551"/>
          </a:xfrm>
          <a:prstGeom prst="rect">
            <a:avLst/>
          </a:prstGeom>
          <a:solidFill>
            <a:srgbClr val="B381D9"/>
          </a:solidFill>
          <a:ln>
            <a:noFill/>
          </a:ln>
        </p:spPr>
        <p:txBody>
          <a:bodyPr spcFirstLastPara="1" wrap="square" lIns="91400" tIns="45700" rIns="216000" bIns="45700" anchor="ctr" anchorCtr="0">
            <a:noAutofit/>
          </a:bodyPr>
          <a:lstStyle/>
          <a:p>
            <a:pPr marL="287993" marR="0" lvl="0" indent="0" algn="l" rtl="0">
              <a:lnSpc>
                <a:spcPct val="100000"/>
              </a:lnSpc>
              <a:spcBef>
                <a:spcPts val="800"/>
              </a:spcBef>
              <a:spcAft>
                <a:spcPts val="1200"/>
              </a:spcAft>
              <a:buNone/>
            </a:pPr>
            <a:endParaRPr sz="1600" b="0" i="0" u="none" strike="noStrike" cap="none">
              <a:solidFill>
                <a:schemeClr val="lt1"/>
              </a:solidFill>
              <a:latin typeface="Arial"/>
              <a:ea typeface="Arial"/>
              <a:cs typeface="Arial"/>
              <a:sym typeface="Arial"/>
            </a:endParaRPr>
          </a:p>
        </p:txBody>
      </p:sp>
      <p:sp>
        <p:nvSpPr>
          <p:cNvPr id="280" name="Google Shape;280;p12"/>
          <p:cNvSpPr txBox="1"/>
          <p:nvPr/>
        </p:nvSpPr>
        <p:spPr>
          <a:xfrm>
            <a:off x="374795" y="-1"/>
            <a:ext cx="11603531" cy="1329213"/>
          </a:xfrm>
          <a:prstGeom prst="rect">
            <a:avLst/>
          </a:prstGeom>
          <a:noFill/>
          <a:ln>
            <a:noFill/>
          </a:ln>
        </p:spPr>
        <p:txBody>
          <a:bodyPr spcFirstLastPara="1" wrap="square" lIns="0" tIns="0" rIns="0" bIns="0" anchor="ctr" anchorCtr="0">
            <a:noAutofit/>
          </a:bodyPr>
          <a:lstStyle/>
          <a:p>
            <a:pPr marL="0" marR="0" lvl="1" indent="0" algn="l" rtl="0">
              <a:lnSpc>
                <a:spcPct val="100000"/>
              </a:lnSpc>
              <a:spcBef>
                <a:spcPts val="0"/>
              </a:spcBef>
              <a:spcAft>
                <a:spcPts val="0"/>
              </a:spcAft>
              <a:buNone/>
            </a:pPr>
            <a:r>
              <a:rPr lang="en-GB" sz="2900" b="1" i="0" u="none" strike="noStrike" cap="none">
                <a:solidFill>
                  <a:schemeClr val="dk1"/>
                </a:solidFill>
                <a:latin typeface="Arial"/>
                <a:ea typeface="Arial"/>
                <a:cs typeface="Arial"/>
                <a:sym typeface="Arial"/>
              </a:rPr>
              <a:t>Programme update: Remediable Service Statements</a:t>
            </a:r>
            <a:endParaRPr sz="1867" b="0" i="0" u="none" strike="noStrike" cap="none">
              <a:solidFill>
                <a:schemeClr val="dk1"/>
              </a:solidFill>
              <a:latin typeface="Arial"/>
              <a:ea typeface="Arial"/>
              <a:cs typeface="Arial"/>
              <a:sym typeface="Arial"/>
            </a:endParaRPr>
          </a:p>
        </p:txBody>
      </p:sp>
      <p:sp>
        <p:nvSpPr>
          <p:cNvPr id="281" name="Google Shape;281;p12"/>
          <p:cNvSpPr/>
          <p:nvPr/>
        </p:nvSpPr>
        <p:spPr>
          <a:xfrm>
            <a:off x="0" y="1204687"/>
            <a:ext cx="6183984" cy="4444551"/>
          </a:xfrm>
          <a:prstGeom prst="rect">
            <a:avLst/>
          </a:prstGeom>
          <a:solidFill>
            <a:srgbClr val="B381D9"/>
          </a:solidFill>
          <a:ln>
            <a:noFill/>
          </a:ln>
        </p:spPr>
        <p:txBody>
          <a:bodyPr spcFirstLastPara="1" wrap="square" lIns="91400" tIns="45700" rIns="216000" bIns="45700" anchor="ctr" anchorCtr="0">
            <a:noAutofit/>
          </a:bodyPr>
          <a:lstStyle/>
          <a:p>
            <a:pPr marL="287993" marR="0" lvl="0" indent="0" algn="l" rtl="0">
              <a:lnSpc>
                <a:spcPct val="100000"/>
              </a:lnSpc>
              <a:spcBef>
                <a:spcPts val="800"/>
              </a:spcBef>
              <a:spcAft>
                <a:spcPts val="0"/>
              </a:spcAft>
              <a:buNone/>
            </a:pPr>
            <a:r>
              <a:rPr lang="en-GB" sz="1867" b="1" i="0" u="none" strike="noStrike" cap="none" dirty="0">
                <a:solidFill>
                  <a:schemeClr val="bg1"/>
                </a:solidFill>
                <a:latin typeface="Arial"/>
                <a:ea typeface="Arial"/>
                <a:cs typeface="Arial"/>
                <a:sym typeface="Arial"/>
              </a:rPr>
              <a:t>Remediable service statements for the immediate choice (retired) members will be made up of:</a:t>
            </a:r>
            <a:endParaRPr sz="1867" b="0" i="0" u="none" strike="noStrike" cap="none" dirty="0">
              <a:solidFill>
                <a:schemeClr val="bg1"/>
              </a:solidFill>
              <a:latin typeface="Arial"/>
              <a:ea typeface="Arial"/>
              <a:cs typeface="Arial"/>
              <a:sym typeface="Arial"/>
            </a:endParaRPr>
          </a:p>
          <a:p>
            <a:pPr marL="465739" marR="0" lvl="3" indent="-177746" algn="l" rtl="0">
              <a:lnSpc>
                <a:spcPct val="100000"/>
              </a:lnSpc>
              <a:spcBef>
                <a:spcPts val="1200"/>
              </a:spcBef>
              <a:spcAft>
                <a:spcPts val="0"/>
              </a:spcAft>
              <a:buClr>
                <a:schemeClr val="dk1"/>
              </a:buClr>
              <a:buSzPts val="1600"/>
              <a:buFont typeface="Arial"/>
              <a:buChar char="•"/>
            </a:pPr>
            <a:r>
              <a:rPr lang="en-GB" sz="1600" b="0" i="0" u="none" strike="noStrike" cap="none" dirty="0">
                <a:solidFill>
                  <a:schemeClr val="bg1"/>
                </a:solidFill>
                <a:latin typeface="Arial"/>
                <a:ea typeface="Arial"/>
                <a:cs typeface="Arial"/>
                <a:sym typeface="Arial"/>
              </a:rPr>
              <a:t>Cover letter;  </a:t>
            </a:r>
            <a:endParaRPr sz="1867" b="0" i="0" u="none" strike="noStrike" cap="none" dirty="0">
              <a:solidFill>
                <a:schemeClr val="bg1"/>
              </a:solidFill>
              <a:latin typeface="Arial"/>
              <a:ea typeface="Arial"/>
              <a:cs typeface="Arial"/>
              <a:sym typeface="Arial"/>
            </a:endParaRPr>
          </a:p>
          <a:p>
            <a:pPr marL="465739" marR="0" lvl="3" indent="-177746" algn="l" rtl="0">
              <a:lnSpc>
                <a:spcPct val="100000"/>
              </a:lnSpc>
              <a:spcBef>
                <a:spcPts val="1200"/>
              </a:spcBef>
              <a:spcAft>
                <a:spcPts val="0"/>
              </a:spcAft>
              <a:buClr>
                <a:schemeClr val="dk1"/>
              </a:buClr>
              <a:buSzPts val="1600"/>
              <a:buFont typeface="Arial"/>
              <a:buChar char="•"/>
            </a:pPr>
            <a:r>
              <a:rPr lang="en-GB" sz="1600" b="0" i="0" u="none" strike="noStrike" cap="none" dirty="0">
                <a:solidFill>
                  <a:schemeClr val="bg1"/>
                </a:solidFill>
                <a:latin typeface="Arial"/>
                <a:ea typeface="Arial"/>
                <a:cs typeface="Arial"/>
                <a:sym typeface="Arial"/>
              </a:rPr>
              <a:t>Choice illustration;</a:t>
            </a:r>
            <a:endParaRPr sz="1867" b="0" i="0" u="none" strike="noStrike" cap="none" dirty="0">
              <a:solidFill>
                <a:schemeClr val="bg1"/>
              </a:solidFill>
              <a:latin typeface="Arial"/>
              <a:ea typeface="Arial"/>
              <a:cs typeface="Arial"/>
              <a:sym typeface="Arial"/>
            </a:endParaRPr>
          </a:p>
          <a:p>
            <a:pPr marL="465739" marR="0" lvl="0" indent="-177746" algn="l" rtl="0">
              <a:lnSpc>
                <a:spcPct val="100000"/>
              </a:lnSpc>
              <a:spcBef>
                <a:spcPts val="1200"/>
              </a:spcBef>
              <a:spcAft>
                <a:spcPts val="0"/>
              </a:spcAft>
              <a:buClr>
                <a:schemeClr val="dk1"/>
              </a:buClr>
              <a:buSzPts val="1600"/>
              <a:buFont typeface="Arial"/>
              <a:buChar char="•"/>
            </a:pPr>
            <a:r>
              <a:rPr lang="en-GB" sz="1600" b="0" i="0" u="none" strike="noStrike" cap="none" dirty="0">
                <a:solidFill>
                  <a:schemeClr val="bg1"/>
                </a:solidFill>
                <a:latin typeface="Arial"/>
                <a:ea typeface="Arial"/>
                <a:cs typeface="Arial"/>
                <a:sym typeface="Arial"/>
              </a:rPr>
              <a:t>Supporting information;</a:t>
            </a:r>
            <a:endParaRPr sz="1867" b="0" i="0" u="none" strike="noStrike" cap="none" dirty="0">
              <a:solidFill>
                <a:schemeClr val="bg1"/>
              </a:solidFill>
              <a:latin typeface="Arial"/>
              <a:ea typeface="Arial"/>
              <a:cs typeface="Arial"/>
              <a:sym typeface="Arial"/>
            </a:endParaRPr>
          </a:p>
          <a:p>
            <a:pPr marL="465739" marR="0" lvl="0" indent="-177746" algn="l" rtl="0">
              <a:lnSpc>
                <a:spcPct val="100000"/>
              </a:lnSpc>
              <a:spcBef>
                <a:spcPts val="1200"/>
              </a:spcBef>
              <a:spcAft>
                <a:spcPts val="0"/>
              </a:spcAft>
              <a:buClr>
                <a:schemeClr val="dk1"/>
              </a:buClr>
              <a:buSzPts val="1600"/>
              <a:buFont typeface="Arial"/>
              <a:buChar char="•"/>
            </a:pPr>
            <a:r>
              <a:rPr lang="en-GB" sz="1600" b="0" i="0" u="none" strike="noStrike" cap="none" dirty="0">
                <a:solidFill>
                  <a:schemeClr val="bg1"/>
                </a:solidFill>
                <a:sym typeface="Arial"/>
              </a:rPr>
              <a:t>Choice form – choice can be returned by post or made digitally.</a:t>
            </a:r>
            <a:endParaRPr dirty="0">
              <a:solidFill>
                <a:schemeClr val="bg1"/>
              </a:solidFill>
            </a:endParaRPr>
          </a:p>
          <a:p>
            <a:pPr marL="465739" marR="0" lvl="0" indent="-177746" algn="l" rtl="0">
              <a:lnSpc>
                <a:spcPct val="100000"/>
              </a:lnSpc>
              <a:spcBef>
                <a:spcPts val="1200"/>
              </a:spcBef>
              <a:spcAft>
                <a:spcPts val="0"/>
              </a:spcAft>
              <a:buClr>
                <a:schemeClr val="dk1"/>
              </a:buClr>
              <a:buSzPts val="1600"/>
              <a:buFont typeface="Arial"/>
              <a:buChar char="•"/>
            </a:pPr>
            <a:r>
              <a:rPr lang="en-GB" sz="1600" b="0" i="0" u="none" strike="noStrike" cap="none" dirty="0">
                <a:solidFill>
                  <a:schemeClr val="bg1"/>
                </a:solidFill>
                <a:latin typeface="Arial"/>
                <a:ea typeface="Arial"/>
                <a:cs typeface="Arial"/>
                <a:sym typeface="Arial"/>
              </a:rPr>
              <a:t>These will start to be issued from Spring 2024. All RSSs must be issued by April 2025</a:t>
            </a:r>
            <a:endParaRPr sz="1600" b="0" i="0" u="none" strike="noStrike" cap="none" dirty="0">
              <a:solidFill>
                <a:schemeClr val="bg1"/>
              </a:solidFill>
              <a:latin typeface="Arial"/>
              <a:ea typeface="Arial"/>
              <a:cs typeface="Arial"/>
              <a:sym typeface="Arial"/>
            </a:endParaRPr>
          </a:p>
          <a:p>
            <a:pPr marL="287993" marR="0" lvl="0" indent="0" algn="l" rtl="0">
              <a:lnSpc>
                <a:spcPct val="100000"/>
              </a:lnSpc>
              <a:spcBef>
                <a:spcPts val="1200"/>
              </a:spcBef>
              <a:spcAft>
                <a:spcPts val="0"/>
              </a:spcAft>
              <a:buNone/>
            </a:pPr>
            <a:r>
              <a:rPr lang="en-GB" sz="1600" b="0" i="0" u="none" strike="noStrike" cap="none" dirty="0">
                <a:solidFill>
                  <a:schemeClr val="bg1"/>
                </a:solidFill>
                <a:latin typeface="Arial"/>
                <a:ea typeface="Arial"/>
                <a:cs typeface="Arial"/>
                <a:sym typeface="Arial"/>
              </a:rPr>
              <a:t>Work continues developing the digital portal for recording the members choice.</a:t>
            </a:r>
            <a:endParaRPr sz="1600" b="0" i="0" u="none" strike="noStrike" cap="none" dirty="0">
              <a:solidFill>
                <a:schemeClr val="bg1"/>
              </a:solidFill>
              <a:latin typeface="Arial"/>
              <a:ea typeface="Arial"/>
              <a:cs typeface="Arial"/>
              <a:sym typeface="Arial"/>
            </a:endParaRPr>
          </a:p>
          <a:p>
            <a:pPr marL="287993" marR="0" lvl="0" indent="0" algn="l" rtl="0">
              <a:lnSpc>
                <a:spcPct val="100000"/>
              </a:lnSpc>
              <a:spcBef>
                <a:spcPts val="1200"/>
              </a:spcBef>
              <a:spcAft>
                <a:spcPts val="1200"/>
              </a:spcAft>
              <a:buNone/>
            </a:pPr>
            <a:r>
              <a:rPr lang="en-GB" sz="1600" b="0" i="0" u="none" strike="noStrike" cap="none" dirty="0">
                <a:solidFill>
                  <a:schemeClr val="bg1"/>
                </a:solidFill>
                <a:latin typeface="Arial"/>
                <a:ea typeface="Arial"/>
                <a:cs typeface="Arial"/>
                <a:sym typeface="Arial"/>
              </a:rPr>
              <a:t>Member testing has been taking place on transitional quotes.</a:t>
            </a:r>
            <a:endParaRPr sz="1600" b="0" i="0" u="none" strike="noStrike" cap="none" dirty="0">
              <a:solidFill>
                <a:schemeClr val="bg1"/>
              </a:solidFill>
              <a:latin typeface="Arial"/>
              <a:ea typeface="Arial"/>
              <a:cs typeface="Arial"/>
              <a:sym typeface="Arial"/>
            </a:endParaRPr>
          </a:p>
        </p:txBody>
      </p:sp>
      <p:pic>
        <p:nvPicPr>
          <p:cNvPr id="282" name="Google Shape;282;p12"/>
          <p:cNvPicPr preferRelativeResize="0"/>
          <p:nvPr/>
        </p:nvPicPr>
        <p:blipFill rotWithShape="1">
          <a:blip r:embed="rId3">
            <a:alphaModFix/>
          </a:blip>
          <a:srcRect/>
          <a:stretch/>
        </p:blipFill>
        <p:spPr>
          <a:xfrm>
            <a:off x="7402882" y="1450995"/>
            <a:ext cx="4023362" cy="3834990"/>
          </a:xfrm>
          <a:prstGeom prst="rect">
            <a:avLst/>
          </a:prstGeom>
          <a:solidFill>
            <a:srgbClr val="ECECEC"/>
          </a:solidFill>
          <a:ln w="190500" cap="rnd" cmpd="sng">
            <a:solidFill>
              <a:srgbClr val="FFFFFF"/>
            </a:solidFill>
            <a:prstDash val="solid"/>
            <a:round/>
            <a:headEnd type="none" w="sm" len="sm"/>
            <a:tailEnd type="none" w="sm" len="sm"/>
          </a:ln>
          <a:effectLst>
            <a:outerShdw blurRad="36195" dist="12700" dir="11400000" algn="tl" rotWithShape="0">
              <a:srgbClr val="000000">
                <a:alpha val="31764"/>
              </a:srgbClr>
            </a:outerShdw>
          </a:effectLst>
        </p:spPr>
      </p:pic>
      <p:sp>
        <p:nvSpPr>
          <p:cNvPr id="283" name="Google Shape;283;p12"/>
          <p:cNvSpPr txBox="1"/>
          <p:nvPr/>
        </p:nvSpPr>
        <p:spPr>
          <a:xfrm>
            <a:off x="-563244" y="6492345"/>
            <a:ext cx="4051699"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GB" sz="1400" b="0" i="0" u="none" strike="noStrike" cap="none">
                <a:solidFill>
                  <a:srgbClr val="56A1D5"/>
                </a:solidFill>
                <a:latin typeface="Arial"/>
                <a:ea typeface="Arial"/>
                <a:cs typeface="Arial"/>
                <a:sym typeface="Arial"/>
              </a:rPr>
              <a:t>www.civilservicepensionscheme.org.uk</a:t>
            </a:r>
            <a:endParaRPr sz="1400" b="0" i="0" u="none" strike="noStrike" cap="none">
              <a:solidFill>
                <a:srgbClr val="56A1D5"/>
              </a:solidFill>
              <a:latin typeface="Arial"/>
              <a:ea typeface="Arial"/>
              <a:cs typeface="Arial"/>
              <a:sym typeface="Arial"/>
            </a:endParaRPr>
          </a:p>
        </p:txBody>
      </p:sp>
      <p:pic>
        <p:nvPicPr>
          <p:cNvPr id="285" name="Google Shape;285;p12"/>
          <p:cNvPicPr preferRelativeResize="0"/>
          <p:nvPr/>
        </p:nvPicPr>
        <p:blipFill rotWithShape="1">
          <a:blip r:embed="rId4">
            <a:alphaModFix/>
          </a:blip>
          <a:srcRect/>
          <a:stretch/>
        </p:blipFill>
        <p:spPr>
          <a:xfrm>
            <a:off x="10078336" y="5771020"/>
            <a:ext cx="1738871" cy="1040637"/>
          </a:xfrm>
          <a:prstGeom prst="rect">
            <a:avLst/>
          </a:prstGeom>
          <a:noFill/>
          <a:ln>
            <a:noFill/>
          </a:ln>
        </p:spPr>
      </p:pic>
      <p:pic>
        <p:nvPicPr>
          <p:cNvPr id="286" name="Google Shape;286;p12"/>
          <p:cNvPicPr preferRelativeResize="0"/>
          <p:nvPr/>
        </p:nvPicPr>
        <p:blipFill rotWithShape="1">
          <a:blip r:embed="rId5">
            <a:alphaModFix/>
          </a:blip>
          <a:srcRect/>
          <a:stretch/>
        </p:blipFill>
        <p:spPr>
          <a:xfrm>
            <a:off x="374793" y="5693125"/>
            <a:ext cx="2269255" cy="78502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2916727aa6c_0_0"/>
          <p:cNvSpPr/>
          <p:nvPr/>
        </p:nvSpPr>
        <p:spPr>
          <a:xfrm>
            <a:off x="6008016" y="1204687"/>
            <a:ext cx="6183900" cy="4444500"/>
          </a:xfrm>
          <a:prstGeom prst="rect">
            <a:avLst/>
          </a:prstGeom>
          <a:solidFill>
            <a:srgbClr val="B381D9"/>
          </a:solidFill>
          <a:ln>
            <a:noFill/>
          </a:ln>
        </p:spPr>
        <p:txBody>
          <a:bodyPr spcFirstLastPara="1" wrap="square" lIns="91400" tIns="45700" rIns="216000" bIns="45700" anchor="ctr" anchorCtr="0">
            <a:noAutofit/>
          </a:bodyPr>
          <a:lstStyle/>
          <a:p>
            <a:pPr marL="287992" marR="0" lvl="0" indent="0" algn="l" rtl="0">
              <a:lnSpc>
                <a:spcPct val="100000"/>
              </a:lnSpc>
              <a:spcBef>
                <a:spcPts val="800"/>
              </a:spcBef>
              <a:spcAft>
                <a:spcPts val="1200"/>
              </a:spcAft>
              <a:buNone/>
            </a:pPr>
            <a:endParaRPr sz="1600" b="0" i="0" u="none" strike="noStrike" cap="none">
              <a:solidFill>
                <a:schemeClr val="lt1"/>
              </a:solidFill>
              <a:latin typeface="Arial"/>
              <a:ea typeface="Arial"/>
              <a:cs typeface="Arial"/>
              <a:sym typeface="Arial"/>
            </a:endParaRPr>
          </a:p>
        </p:txBody>
      </p:sp>
      <p:sp>
        <p:nvSpPr>
          <p:cNvPr id="132" name="Google Shape;132;g2916727aa6c_0_0"/>
          <p:cNvSpPr txBox="1"/>
          <p:nvPr/>
        </p:nvSpPr>
        <p:spPr>
          <a:xfrm>
            <a:off x="374795" y="-1"/>
            <a:ext cx="11603400" cy="1329300"/>
          </a:xfrm>
          <a:prstGeom prst="rect">
            <a:avLst/>
          </a:prstGeom>
          <a:noFill/>
          <a:ln>
            <a:noFill/>
          </a:ln>
        </p:spPr>
        <p:txBody>
          <a:bodyPr spcFirstLastPara="1" wrap="square" lIns="0" tIns="0" rIns="0" bIns="0" anchor="ctr" anchorCtr="0">
            <a:noAutofit/>
          </a:bodyPr>
          <a:lstStyle/>
          <a:p>
            <a:pPr marL="0" marR="0" lvl="1" indent="0" algn="l" rtl="0">
              <a:lnSpc>
                <a:spcPct val="100000"/>
              </a:lnSpc>
              <a:spcBef>
                <a:spcPts val="0"/>
              </a:spcBef>
              <a:spcAft>
                <a:spcPts val="0"/>
              </a:spcAft>
              <a:buNone/>
            </a:pPr>
            <a:r>
              <a:rPr lang="en-GB" sz="2900" b="1" i="0" u="none" strike="noStrike" cap="none">
                <a:solidFill>
                  <a:schemeClr val="dk1"/>
                </a:solidFill>
                <a:latin typeface="Arial"/>
                <a:ea typeface="Arial"/>
                <a:cs typeface="Arial"/>
                <a:sym typeface="Arial"/>
              </a:rPr>
              <a:t>Programme update: </a:t>
            </a:r>
            <a:r>
              <a:rPr lang="en-GB" sz="2900" b="1">
                <a:solidFill>
                  <a:schemeClr val="dk1"/>
                </a:solidFill>
              </a:rPr>
              <a:t>Deferred Choice Und</a:t>
            </a:r>
            <a:r>
              <a:rPr lang="en-GB" sz="2900" b="1">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erpin (DCU) quotes</a:t>
            </a:r>
            <a:endParaRPr sz="1867" b="0" i="0" u="none" strike="noStrike" cap="none">
              <a:solidFill>
                <a:schemeClr val="dk1"/>
              </a:solidFill>
              <a:latin typeface="Arial"/>
              <a:ea typeface="Arial"/>
              <a:cs typeface="Arial"/>
              <a:sym typeface="Arial"/>
            </a:endParaRPr>
          </a:p>
        </p:txBody>
      </p:sp>
      <p:sp>
        <p:nvSpPr>
          <p:cNvPr id="133" name="Google Shape;133;g2916727aa6c_0_0"/>
          <p:cNvSpPr/>
          <p:nvPr/>
        </p:nvSpPr>
        <p:spPr>
          <a:xfrm>
            <a:off x="0" y="1204687"/>
            <a:ext cx="6183900" cy="4444500"/>
          </a:xfrm>
          <a:prstGeom prst="rect">
            <a:avLst/>
          </a:prstGeom>
          <a:solidFill>
            <a:srgbClr val="B381D9"/>
          </a:solidFill>
          <a:ln>
            <a:noFill/>
          </a:ln>
        </p:spPr>
        <p:txBody>
          <a:bodyPr spcFirstLastPara="1" wrap="square" lIns="91400" tIns="45700" rIns="216000" bIns="45700" anchor="ctr" anchorCtr="0">
            <a:noAutofit/>
          </a:bodyPr>
          <a:lstStyle/>
          <a:p>
            <a:pPr marL="287992" marR="0" lvl="0" indent="0" algn="l" rtl="0">
              <a:lnSpc>
                <a:spcPct val="100000"/>
              </a:lnSpc>
              <a:spcBef>
                <a:spcPts val="1200"/>
              </a:spcBef>
              <a:spcAft>
                <a:spcPts val="1200"/>
              </a:spcAft>
              <a:buNone/>
            </a:pPr>
            <a:endParaRPr sz="1600" b="0" i="0" u="none" strike="noStrike" cap="none">
              <a:solidFill>
                <a:schemeClr val="dk1"/>
              </a:solidFill>
              <a:latin typeface="Arial"/>
              <a:ea typeface="Arial"/>
              <a:cs typeface="Arial"/>
              <a:sym typeface="Arial"/>
            </a:endParaRPr>
          </a:p>
        </p:txBody>
      </p:sp>
      <p:sp>
        <p:nvSpPr>
          <p:cNvPr id="134" name="Google Shape;134;g2916727aa6c_0_0"/>
          <p:cNvSpPr txBox="1"/>
          <p:nvPr/>
        </p:nvSpPr>
        <p:spPr>
          <a:xfrm>
            <a:off x="-563244" y="6492345"/>
            <a:ext cx="4051800" cy="215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GB" sz="1400" b="0" i="0" u="none" strike="noStrike" cap="none">
                <a:solidFill>
                  <a:srgbClr val="56A1D5"/>
                </a:solidFill>
                <a:latin typeface="Arial"/>
                <a:ea typeface="Arial"/>
                <a:cs typeface="Arial"/>
                <a:sym typeface="Arial"/>
              </a:rPr>
              <a:t>www.civilservicepensionscheme.org.uk</a:t>
            </a:r>
            <a:endParaRPr sz="1400" b="0" i="0" u="none" strike="noStrike" cap="none">
              <a:solidFill>
                <a:srgbClr val="56A1D5"/>
              </a:solidFill>
              <a:latin typeface="Arial"/>
              <a:ea typeface="Arial"/>
              <a:cs typeface="Arial"/>
              <a:sym typeface="Arial"/>
            </a:endParaRPr>
          </a:p>
        </p:txBody>
      </p:sp>
      <p:pic>
        <p:nvPicPr>
          <p:cNvPr id="136" name="Google Shape;136;g2916727aa6c_0_0"/>
          <p:cNvPicPr preferRelativeResize="0"/>
          <p:nvPr/>
        </p:nvPicPr>
        <p:blipFill rotWithShape="1">
          <a:blip r:embed="rId3">
            <a:alphaModFix/>
          </a:blip>
          <a:srcRect/>
          <a:stretch/>
        </p:blipFill>
        <p:spPr>
          <a:xfrm>
            <a:off x="10078336" y="5771020"/>
            <a:ext cx="1738871" cy="1040637"/>
          </a:xfrm>
          <a:prstGeom prst="rect">
            <a:avLst/>
          </a:prstGeom>
          <a:noFill/>
          <a:ln>
            <a:noFill/>
          </a:ln>
        </p:spPr>
      </p:pic>
      <p:pic>
        <p:nvPicPr>
          <p:cNvPr id="137" name="Google Shape;137;g2916727aa6c_0_0"/>
          <p:cNvPicPr preferRelativeResize="0"/>
          <p:nvPr/>
        </p:nvPicPr>
        <p:blipFill rotWithShape="1">
          <a:blip r:embed="rId4">
            <a:alphaModFix/>
          </a:blip>
          <a:srcRect/>
          <a:stretch/>
        </p:blipFill>
        <p:spPr>
          <a:xfrm>
            <a:off x="374793" y="5693125"/>
            <a:ext cx="2269256" cy="785022"/>
          </a:xfrm>
          <a:prstGeom prst="rect">
            <a:avLst/>
          </a:prstGeom>
          <a:noFill/>
          <a:ln>
            <a:noFill/>
          </a:ln>
        </p:spPr>
      </p:pic>
      <p:sp>
        <p:nvSpPr>
          <p:cNvPr id="138" name="Google Shape;138;g2916727aa6c_0_0"/>
          <p:cNvSpPr txBox="1"/>
          <p:nvPr/>
        </p:nvSpPr>
        <p:spPr>
          <a:xfrm>
            <a:off x="532250" y="1602925"/>
            <a:ext cx="6082200" cy="364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b="1" dirty="0">
                <a:solidFill>
                  <a:schemeClr val="bg1"/>
                </a:solidFill>
              </a:rPr>
              <a:t>Quotation statistics</a:t>
            </a:r>
            <a:endParaRPr sz="2000" b="1" dirty="0">
              <a:solidFill>
                <a:schemeClr val="bg1"/>
              </a:solidFill>
            </a:endParaRPr>
          </a:p>
          <a:p>
            <a:pPr marL="0" lvl="0" indent="0" algn="l" rtl="0">
              <a:spcBef>
                <a:spcPts val="0"/>
              </a:spcBef>
              <a:spcAft>
                <a:spcPts val="0"/>
              </a:spcAft>
              <a:buNone/>
            </a:pPr>
            <a:endParaRPr sz="1800" dirty="0">
              <a:solidFill>
                <a:schemeClr val="bg1"/>
              </a:solidFill>
            </a:endParaRPr>
          </a:p>
          <a:p>
            <a:pPr marL="457200" lvl="0" indent="-336550" algn="l" rtl="0">
              <a:spcBef>
                <a:spcPts val="0"/>
              </a:spcBef>
              <a:spcAft>
                <a:spcPts val="0"/>
              </a:spcAft>
              <a:buSzPts val="1700"/>
              <a:buChar char="●"/>
            </a:pPr>
            <a:r>
              <a:rPr lang="en-GB" sz="1700" dirty="0">
                <a:solidFill>
                  <a:schemeClr val="bg1"/>
                </a:solidFill>
              </a:rPr>
              <a:t>DCU dual quotes started to be issued from the beginning of </a:t>
            </a:r>
            <a:r>
              <a:rPr lang="en-GB" sz="1700" b="1" dirty="0">
                <a:solidFill>
                  <a:schemeClr val="bg1"/>
                </a:solidFill>
              </a:rPr>
              <a:t>August 23.</a:t>
            </a:r>
            <a:endParaRPr sz="1700" b="1" dirty="0">
              <a:solidFill>
                <a:schemeClr val="bg1"/>
              </a:solidFill>
            </a:endParaRPr>
          </a:p>
          <a:p>
            <a:pPr marL="914400" lvl="0" indent="0" algn="l" rtl="0">
              <a:spcBef>
                <a:spcPts val="0"/>
              </a:spcBef>
              <a:spcAft>
                <a:spcPts val="0"/>
              </a:spcAft>
              <a:buNone/>
            </a:pPr>
            <a:endParaRPr sz="1700" b="1" dirty="0">
              <a:solidFill>
                <a:schemeClr val="bg1"/>
              </a:solidFill>
            </a:endParaRPr>
          </a:p>
          <a:p>
            <a:pPr marL="457200" lvl="0" indent="-336550" algn="l" rtl="0">
              <a:spcBef>
                <a:spcPts val="0"/>
              </a:spcBef>
              <a:spcAft>
                <a:spcPts val="0"/>
              </a:spcAft>
              <a:buSzPts val="1700"/>
              <a:buChar char="●"/>
            </a:pPr>
            <a:r>
              <a:rPr lang="en-GB" sz="1700" dirty="0">
                <a:solidFill>
                  <a:schemeClr val="bg1"/>
                </a:solidFill>
              </a:rPr>
              <a:t>As at </a:t>
            </a:r>
            <a:r>
              <a:rPr lang="en-GB" sz="1700" b="1" dirty="0">
                <a:solidFill>
                  <a:schemeClr val="bg1"/>
                </a:solidFill>
              </a:rPr>
              <a:t>5 October 2023</a:t>
            </a:r>
            <a:r>
              <a:rPr lang="en-GB" sz="1700" dirty="0">
                <a:solidFill>
                  <a:schemeClr val="bg1"/>
                </a:solidFill>
              </a:rPr>
              <a:t>, a total of </a:t>
            </a:r>
            <a:r>
              <a:rPr lang="en-GB" sz="1700" b="1" dirty="0">
                <a:solidFill>
                  <a:schemeClr val="bg1"/>
                </a:solidFill>
              </a:rPr>
              <a:t>2,643 </a:t>
            </a:r>
            <a:r>
              <a:rPr lang="en-GB" sz="1700" dirty="0">
                <a:solidFill>
                  <a:schemeClr val="bg1"/>
                </a:solidFill>
              </a:rPr>
              <a:t>DCU quotes have been issued.</a:t>
            </a:r>
            <a:endParaRPr sz="1700" dirty="0">
              <a:solidFill>
                <a:schemeClr val="bg1"/>
              </a:solidFill>
            </a:endParaRPr>
          </a:p>
          <a:p>
            <a:pPr marL="914400" lvl="0" indent="0" algn="l" rtl="0">
              <a:spcBef>
                <a:spcPts val="0"/>
              </a:spcBef>
              <a:spcAft>
                <a:spcPts val="0"/>
              </a:spcAft>
              <a:buNone/>
            </a:pPr>
            <a:endParaRPr sz="1700" dirty="0">
              <a:solidFill>
                <a:schemeClr val="bg1"/>
              </a:solidFill>
            </a:endParaRPr>
          </a:p>
          <a:p>
            <a:pPr marL="457200" lvl="0" indent="-336550" algn="l" rtl="0">
              <a:spcBef>
                <a:spcPts val="0"/>
              </a:spcBef>
              <a:spcAft>
                <a:spcPts val="0"/>
              </a:spcAft>
              <a:buSzPts val="1700"/>
              <a:buChar char="●"/>
            </a:pPr>
            <a:r>
              <a:rPr lang="en-GB" sz="1700" b="1" dirty="0">
                <a:solidFill>
                  <a:schemeClr val="bg1"/>
                </a:solidFill>
              </a:rPr>
              <a:t>1,248 </a:t>
            </a:r>
            <a:r>
              <a:rPr lang="en-GB" sz="1700" dirty="0">
                <a:solidFill>
                  <a:schemeClr val="bg1"/>
                </a:solidFill>
              </a:rPr>
              <a:t>of these have been returned</a:t>
            </a:r>
            <a:endParaRPr sz="1700" dirty="0">
              <a:solidFill>
                <a:schemeClr val="bg1"/>
              </a:solidFill>
            </a:endParaRPr>
          </a:p>
          <a:p>
            <a:pPr marL="914400" lvl="0" indent="0" algn="l" rtl="0">
              <a:spcBef>
                <a:spcPts val="0"/>
              </a:spcBef>
              <a:spcAft>
                <a:spcPts val="0"/>
              </a:spcAft>
              <a:buNone/>
            </a:pPr>
            <a:endParaRPr sz="1700" dirty="0">
              <a:solidFill>
                <a:schemeClr val="bg1"/>
              </a:solidFill>
            </a:endParaRPr>
          </a:p>
          <a:p>
            <a:pPr marL="457200" lvl="0" indent="-336550" algn="l" rtl="0">
              <a:spcBef>
                <a:spcPts val="0"/>
              </a:spcBef>
              <a:spcAft>
                <a:spcPts val="0"/>
              </a:spcAft>
              <a:buSzPts val="1700"/>
              <a:buChar char="●"/>
            </a:pPr>
            <a:r>
              <a:rPr lang="en-GB" sz="1700" b="1" dirty="0">
                <a:solidFill>
                  <a:schemeClr val="bg1"/>
                </a:solidFill>
              </a:rPr>
              <a:t>64%</a:t>
            </a:r>
            <a:r>
              <a:rPr lang="en-GB" sz="1700" dirty="0">
                <a:solidFill>
                  <a:schemeClr val="bg1"/>
                </a:solidFill>
              </a:rPr>
              <a:t> of members choosing Option A (Legacy)</a:t>
            </a:r>
            <a:endParaRPr sz="1700" dirty="0">
              <a:solidFill>
                <a:schemeClr val="bg1"/>
              </a:solidFill>
            </a:endParaRPr>
          </a:p>
          <a:p>
            <a:pPr marL="914400" lvl="0" indent="0" algn="l" rtl="0">
              <a:spcBef>
                <a:spcPts val="0"/>
              </a:spcBef>
              <a:spcAft>
                <a:spcPts val="0"/>
              </a:spcAft>
              <a:buNone/>
            </a:pPr>
            <a:endParaRPr sz="1700" dirty="0">
              <a:solidFill>
                <a:schemeClr val="bg1"/>
              </a:solidFill>
            </a:endParaRPr>
          </a:p>
          <a:p>
            <a:pPr marL="457200" lvl="0" indent="-336550" algn="l" rtl="0">
              <a:spcBef>
                <a:spcPts val="0"/>
              </a:spcBef>
              <a:spcAft>
                <a:spcPts val="0"/>
              </a:spcAft>
              <a:buSzPts val="1700"/>
              <a:buChar char="●"/>
            </a:pPr>
            <a:r>
              <a:rPr lang="en-GB" sz="1700" b="1" dirty="0">
                <a:solidFill>
                  <a:schemeClr val="bg1"/>
                </a:solidFill>
              </a:rPr>
              <a:t>36%</a:t>
            </a:r>
            <a:r>
              <a:rPr lang="en-GB" sz="1700" dirty="0">
                <a:solidFill>
                  <a:schemeClr val="bg1"/>
                </a:solidFill>
              </a:rPr>
              <a:t> opting for Option B (Reform).</a:t>
            </a:r>
            <a:endParaRPr sz="1700" dirty="0">
              <a:solidFill>
                <a:schemeClr val="bg1"/>
              </a:solidFill>
            </a:endParaRPr>
          </a:p>
        </p:txBody>
      </p:sp>
      <p:pic>
        <p:nvPicPr>
          <p:cNvPr id="139" name="Google Shape;139;g2916727aa6c_0_0"/>
          <p:cNvPicPr preferRelativeResize="0"/>
          <p:nvPr/>
        </p:nvPicPr>
        <p:blipFill rotWithShape="1">
          <a:blip r:embed="rId5">
            <a:alphaModFix/>
          </a:blip>
          <a:srcRect l="37552" t="601" r="3300" b="818"/>
          <a:stretch/>
        </p:blipFill>
        <p:spPr>
          <a:xfrm flipH="1">
            <a:off x="7513100" y="1204675"/>
            <a:ext cx="4678825" cy="4444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2917836abcc_0_0"/>
          <p:cNvSpPr/>
          <p:nvPr/>
        </p:nvSpPr>
        <p:spPr>
          <a:xfrm>
            <a:off x="6008016" y="1204687"/>
            <a:ext cx="6183900" cy="4444500"/>
          </a:xfrm>
          <a:prstGeom prst="rect">
            <a:avLst/>
          </a:prstGeom>
          <a:solidFill>
            <a:srgbClr val="B381D9"/>
          </a:solidFill>
          <a:ln>
            <a:noFill/>
          </a:ln>
        </p:spPr>
        <p:txBody>
          <a:bodyPr spcFirstLastPara="1" wrap="square" lIns="91400" tIns="45700" rIns="216000" bIns="45700" anchor="ctr" anchorCtr="0">
            <a:noAutofit/>
          </a:bodyPr>
          <a:lstStyle/>
          <a:p>
            <a:pPr marL="287992" marR="0" lvl="0" indent="0" algn="l" rtl="0">
              <a:lnSpc>
                <a:spcPct val="100000"/>
              </a:lnSpc>
              <a:spcBef>
                <a:spcPts val="800"/>
              </a:spcBef>
              <a:spcAft>
                <a:spcPts val="1200"/>
              </a:spcAft>
              <a:buNone/>
            </a:pPr>
            <a:endParaRPr sz="1600" b="0" i="0" u="none" strike="noStrike" cap="none">
              <a:solidFill>
                <a:schemeClr val="lt1"/>
              </a:solidFill>
              <a:latin typeface="Arial"/>
              <a:ea typeface="Arial"/>
              <a:cs typeface="Arial"/>
              <a:sym typeface="Arial"/>
            </a:endParaRPr>
          </a:p>
        </p:txBody>
      </p:sp>
      <p:sp>
        <p:nvSpPr>
          <p:cNvPr id="145" name="Google Shape;145;g2917836abcc_0_0"/>
          <p:cNvSpPr txBox="1"/>
          <p:nvPr/>
        </p:nvSpPr>
        <p:spPr>
          <a:xfrm>
            <a:off x="374795" y="-1"/>
            <a:ext cx="11603400" cy="1329300"/>
          </a:xfrm>
          <a:prstGeom prst="rect">
            <a:avLst/>
          </a:prstGeom>
          <a:noFill/>
          <a:ln>
            <a:noFill/>
          </a:ln>
        </p:spPr>
        <p:txBody>
          <a:bodyPr spcFirstLastPara="1" wrap="square" lIns="0" tIns="0" rIns="0" bIns="0" anchor="ctr" anchorCtr="0">
            <a:noAutofit/>
          </a:bodyPr>
          <a:lstStyle/>
          <a:p>
            <a:pPr marL="0" marR="0" lvl="1" indent="0" algn="l" rtl="0">
              <a:lnSpc>
                <a:spcPct val="100000"/>
              </a:lnSpc>
              <a:spcBef>
                <a:spcPts val="0"/>
              </a:spcBef>
              <a:spcAft>
                <a:spcPts val="0"/>
              </a:spcAft>
              <a:buNone/>
            </a:pPr>
            <a:r>
              <a:rPr lang="en-GB" sz="2900" b="1" i="0" u="none" strike="noStrike" cap="none">
                <a:solidFill>
                  <a:schemeClr val="dk1"/>
                </a:solidFill>
                <a:latin typeface="Arial"/>
                <a:ea typeface="Arial"/>
                <a:cs typeface="Arial"/>
                <a:sym typeface="Arial"/>
              </a:rPr>
              <a:t>Programme update: </a:t>
            </a:r>
            <a:r>
              <a:rPr lang="en-GB" sz="2900" b="1">
                <a:solidFill>
                  <a:schemeClr val="dk1"/>
                </a:solidFill>
              </a:rPr>
              <a:t>Deferred Choice Und</a:t>
            </a:r>
            <a:r>
              <a:rPr lang="en-GB" sz="2900" b="1">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erpin quotes</a:t>
            </a:r>
            <a:endParaRPr sz="1867" b="0" i="0" u="none" strike="noStrike" cap="none">
              <a:solidFill>
                <a:schemeClr val="dk1"/>
              </a:solidFill>
              <a:latin typeface="Arial"/>
              <a:ea typeface="Arial"/>
              <a:cs typeface="Arial"/>
              <a:sym typeface="Arial"/>
            </a:endParaRPr>
          </a:p>
        </p:txBody>
      </p:sp>
      <p:sp>
        <p:nvSpPr>
          <p:cNvPr id="146" name="Google Shape;146;g2917836abcc_0_0"/>
          <p:cNvSpPr/>
          <p:nvPr/>
        </p:nvSpPr>
        <p:spPr>
          <a:xfrm>
            <a:off x="0" y="1204687"/>
            <a:ext cx="6183900" cy="4444500"/>
          </a:xfrm>
          <a:prstGeom prst="rect">
            <a:avLst/>
          </a:prstGeom>
          <a:solidFill>
            <a:srgbClr val="B381D9"/>
          </a:solidFill>
          <a:ln>
            <a:noFill/>
          </a:ln>
        </p:spPr>
        <p:txBody>
          <a:bodyPr spcFirstLastPara="1" wrap="square" lIns="91400" tIns="45700" rIns="216000" bIns="45700" anchor="ctr" anchorCtr="0">
            <a:noAutofit/>
          </a:bodyPr>
          <a:lstStyle/>
          <a:p>
            <a:pPr marL="287992" marR="0" lvl="0" indent="0" algn="l" rtl="0">
              <a:lnSpc>
                <a:spcPct val="100000"/>
              </a:lnSpc>
              <a:spcBef>
                <a:spcPts val="1200"/>
              </a:spcBef>
              <a:spcAft>
                <a:spcPts val="1200"/>
              </a:spcAft>
              <a:buNone/>
            </a:pPr>
            <a:endParaRPr sz="1600" b="0" i="0" u="none" strike="noStrike" cap="none">
              <a:solidFill>
                <a:schemeClr val="dk1"/>
              </a:solidFill>
              <a:latin typeface="Arial"/>
              <a:ea typeface="Arial"/>
              <a:cs typeface="Arial"/>
              <a:sym typeface="Arial"/>
            </a:endParaRPr>
          </a:p>
        </p:txBody>
      </p:sp>
      <p:sp>
        <p:nvSpPr>
          <p:cNvPr id="147" name="Google Shape;147;g2917836abcc_0_0"/>
          <p:cNvSpPr txBox="1"/>
          <p:nvPr/>
        </p:nvSpPr>
        <p:spPr>
          <a:xfrm>
            <a:off x="-563244" y="6492345"/>
            <a:ext cx="4051800" cy="215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GB" sz="1400" b="0" i="0" u="none" strike="noStrike" cap="none">
                <a:solidFill>
                  <a:srgbClr val="56A1D5"/>
                </a:solidFill>
                <a:latin typeface="Arial"/>
                <a:ea typeface="Arial"/>
                <a:cs typeface="Arial"/>
                <a:sym typeface="Arial"/>
              </a:rPr>
              <a:t>www.civilservicepensionscheme.org.uk</a:t>
            </a:r>
            <a:endParaRPr sz="1400" b="0" i="0" u="none" strike="noStrike" cap="none">
              <a:solidFill>
                <a:srgbClr val="56A1D5"/>
              </a:solidFill>
              <a:latin typeface="Arial"/>
              <a:ea typeface="Arial"/>
              <a:cs typeface="Arial"/>
              <a:sym typeface="Arial"/>
            </a:endParaRPr>
          </a:p>
        </p:txBody>
      </p:sp>
      <p:pic>
        <p:nvPicPr>
          <p:cNvPr id="149" name="Google Shape;149;g2917836abcc_0_0"/>
          <p:cNvPicPr preferRelativeResize="0"/>
          <p:nvPr/>
        </p:nvPicPr>
        <p:blipFill rotWithShape="1">
          <a:blip r:embed="rId3">
            <a:alphaModFix/>
          </a:blip>
          <a:srcRect/>
          <a:stretch/>
        </p:blipFill>
        <p:spPr>
          <a:xfrm>
            <a:off x="10078336" y="5771020"/>
            <a:ext cx="1738871" cy="1040637"/>
          </a:xfrm>
          <a:prstGeom prst="rect">
            <a:avLst/>
          </a:prstGeom>
          <a:noFill/>
          <a:ln>
            <a:noFill/>
          </a:ln>
        </p:spPr>
      </p:pic>
      <p:pic>
        <p:nvPicPr>
          <p:cNvPr id="150" name="Google Shape;150;g2917836abcc_0_0"/>
          <p:cNvPicPr preferRelativeResize="0"/>
          <p:nvPr/>
        </p:nvPicPr>
        <p:blipFill rotWithShape="1">
          <a:blip r:embed="rId4">
            <a:alphaModFix/>
          </a:blip>
          <a:srcRect/>
          <a:stretch/>
        </p:blipFill>
        <p:spPr>
          <a:xfrm>
            <a:off x="374793" y="5693125"/>
            <a:ext cx="2269256" cy="785022"/>
          </a:xfrm>
          <a:prstGeom prst="rect">
            <a:avLst/>
          </a:prstGeom>
          <a:noFill/>
          <a:ln>
            <a:noFill/>
          </a:ln>
        </p:spPr>
      </p:pic>
      <p:sp>
        <p:nvSpPr>
          <p:cNvPr id="151" name="Google Shape;151;g2917836abcc_0_0"/>
          <p:cNvSpPr txBox="1"/>
          <p:nvPr/>
        </p:nvSpPr>
        <p:spPr>
          <a:xfrm>
            <a:off x="532250" y="1245825"/>
            <a:ext cx="6082200" cy="443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b="1" dirty="0">
                <a:solidFill>
                  <a:schemeClr val="bg1"/>
                </a:solidFill>
              </a:rPr>
              <a:t>Improving the member experience</a:t>
            </a:r>
            <a:endParaRPr sz="2000" b="1" dirty="0">
              <a:solidFill>
                <a:schemeClr val="bg1"/>
              </a:solidFill>
            </a:endParaRPr>
          </a:p>
          <a:p>
            <a:pPr marL="0" lvl="0" indent="0" algn="l" rtl="0">
              <a:spcBef>
                <a:spcPts val="0"/>
              </a:spcBef>
              <a:spcAft>
                <a:spcPts val="0"/>
              </a:spcAft>
              <a:buNone/>
            </a:pPr>
            <a:endParaRPr sz="1800" dirty="0">
              <a:solidFill>
                <a:schemeClr val="bg1"/>
              </a:solidFill>
            </a:endParaRPr>
          </a:p>
          <a:p>
            <a:pPr marL="457200" lvl="0" indent="-336550" algn="l" rtl="0">
              <a:spcBef>
                <a:spcPts val="0"/>
              </a:spcBef>
              <a:spcAft>
                <a:spcPts val="0"/>
              </a:spcAft>
              <a:buSzPts val="1700"/>
              <a:buChar char="●"/>
            </a:pPr>
            <a:r>
              <a:rPr lang="en-GB" sz="1700" dirty="0">
                <a:solidFill>
                  <a:schemeClr val="bg1"/>
                </a:solidFill>
              </a:rPr>
              <a:t>Work has started on interviewing members and gathering iterative feedback on the quotation packs.</a:t>
            </a:r>
            <a:endParaRPr sz="1700" dirty="0">
              <a:solidFill>
                <a:schemeClr val="bg1"/>
              </a:solidFill>
            </a:endParaRPr>
          </a:p>
          <a:p>
            <a:pPr marL="457200" lvl="0" indent="0" algn="l" rtl="0">
              <a:spcBef>
                <a:spcPts val="0"/>
              </a:spcBef>
              <a:spcAft>
                <a:spcPts val="0"/>
              </a:spcAft>
              <a:buNone/>
            </a:pPr>
            <a:endParaRPr sz="1700" dirty="0">
              <a:solidFill>
                <a:schemeClr val="bg1"/>
              </a:solidFill>
            </a:endParaRPr>
          </a:p>
          <a:p>
            <a:pPr marL="457200" lvl="0" indent="-336550" algn="l" rtl="0">
              <a:spcBef>
                <a:spcPts val="0"/>
              </a:spcBef>
              <a:spcAft>
                <a:spcPts val="0"/>
              </a:spcAft>
              <a:buSzPts val="1700"/>
              <a:buChar char="●"/>
            </a:pPr>
            <a:r>
              <a:rPr lang="en-GB" sz="1700" dirty="0">
                <a:solidFill>
                  <a:schemeClr val="bg1"/>
                </a:solidFill>
              </a:rPr>
              <a:t>We are assessing the MI from the call centre, looking at: queries, complaints and feedback.</a:t>
            </a:r>
            <a:endParaRPr sz="1700" dirty="0">
              <a:solidFill>
                <a:schemeClr val="bg1"/>
              </a:solidFill>
            </a:endParaRPr>
          </a:p>
          <a:p>
            <a:pPr marL="457200" lvl="0" indent="0" algn="l" rtl="0">
              <a:spcBef>
                <a:spcPts val="0"/>
              </a:spcBef>
              <a:spcAft>
                <a:spcPts val="0"/>
              </a:spcAft>
              <a:buNone/>
            </a:pPr>
            <a:endParaRPr sz="1700" dirty="0">
              <a:solidFill>
                <a:schemeClr val="bg1"/>
              </a:solidFill>
            </a:endParaRPr>
          </a:p>
          <a:p>
            <a:pPr marL="457200" lvl="0" indent="-336550" algn="l" rtl="0">
              <a:spcBef>
                <a:spcPts val="0"/>
              </a:spcBef>
              <a:spcAft>
                <a:spcPts val="0"/>
              </a:spcAft>
              <a:buSzPts val="1700"/>
              <a:buChar char="●"/>
            </a:pPr>
            <a:r>
              <a:rPr lang="en-GB" sz="1700" dirty="0">
                <a:solidFill>
                  <a:schemeClr val="bg1"/>
                </a:solidFill>
              </a:rPr>
              <a:t>We would like your employer feedback.</a:t>
            </a:r>
            <a:endParaRPr sz="1700" dirty="0">
              <a:solidFill>
                <a:schemeClr val="bg1"/>
              </a:solidFill>
            </a:endParaRPr>
          </a:p>
          <a:p>
            <a:pPr marL="457200" lvl="0" indent="0" algn="l" rtl="0">
              <a:spcBef>
                <a:spcPts val="0"/>
              </a:spcBef>
              <a:spcAft>
                <a:spcPts val="0"/>
              </a:spcAft>
              <a:buNone/>
            </a:pPr>
            <a:endParaRPr sz="1700" dirty="0">
              <a:solidFill>
                <a:schemeClr val="bg1"/>
              </a:solidFill>
            </a:endParaRPr>
          </a:p>
          <a:p>
            <a:pPr marL="457200" lvl="0" indent="-336550" algn="l" rtl="0">
              <a:spcBef>
                <a:spcPts val="0"/>
              </a:spcBef>
              <a:spcAft>
                <a:spcPts val="0"/>
              </a:spcAft>
              <a:buSzPts val="1700"/>
              <a:buChar char="●"/>
            </a:pPr>
            <a:r>
              <a:rPr lang="en-GB" sz="1700" dirty="0">
                <a:solidFill>
                  <a:schemeClr val="bg1"/>
                </a:solidFill>
              </a:rPr>
              <a:t>We have asked Unions, Civil Service Pensioners Alliance (CSPA) and Money and Pension Advice Service (MAPS) for feedback.</a:t>
            </a:r>
            <a:endParaRPr sz="1700" dirty="0">
              <a:solidFill>
                <a:schemeClr val="bg1"/>
              </a:solidFill>
            </a:endParaRPr>
          </a:p>
          <a:p>
            <a:pPr marL="457200" lvl="0" indent="0" algn="l" rtl="0">
              <a:spcBef>
                <a:spcPts val="0"/>
              </a:spcBef>
              <a:spcAft>
                <a:spcPts val="0"/>
              </a:spcAft>
              <a:buNone/>
            </a:pPr>
            <a:endParaRPr sz="1700" dirty="0">
              <a:solidFill>
                <a:schemeClr val="bg1"/>
              </a:solidFill>
            </a:endParaRPr>
          </a:p>
          <a:p>
            <a:pPr marL="457200" lvl="0" indent="-336550" algn="l" rtl="0">
              <a:spcBef>
                <a:spcPts val="0"/>
              </a:spcBef>
              <a:spcAft>
                <a:spcPts val="0"/>
              </a:spcAft>
              <a:buSzPts val="1700"/>
              <a:buChar char="●"/>
            </a:pPr>
            <a:r>
              <a:rPr lang="en-GB" sz="1700" dirty="0">
                <a:solidFill>
                  <a:schemeClr val="bg1"/>
                </a:solidFill>
              </a:rPr>
              <a:t>This work will feed in to the supporting tools: videos, web pages etc.</a:t>
            </a:r>
            <a:endParaRPr sz="1700" dirty="0">
              <a:solidFill>
                <a:schemeClr val="bg1"/>
              </a:solidFill>
            </a:endParaRPr>
          </a:p>
        </p:txBody>
      </p:sp>
      <p:pic>
        <p:nvPicPr>
          <p:cNvPr id="152" name="Google Shape;152;g2917836abcc_0_0"/>
          <p:cNvPicPr preferRelativeResize="0"/>
          <p:nvPr/>
        </p:nvPicPr>
        <p:blipFill>
          <a:blip r:embed="rId5">
            <a:alphaModFix/>
          </a:blip>
          <a:stretch>
            <a:fillRect/>
          </a:stretch>
        </p:blipFill>
        <p:spPr>
          <a:xfrm>
            <a:off x="7136500" y="1216075"/>
            <a:ext cx="5055425" cy="4433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3"/>
          <p:cNvSpPr txBox="1"/>
          <p:nvPr/>
        </p:nvSpPr>
        <p:spPr>
          <a:xfrm>
            <a:off x="374795" y="-1"/>
            <a:ext cx="11603531" cy="1329213"/>
          </a:xfrm>
          <a:prstGeom prst="rect">
            <a:avLst/>
          </a:prstGeom>
          <a:noFill/>
          <a:ln>
            <a:noFill/>
          </a:ln>
        </p:spPr>
        <p:txBody>
          <a:bodyPr spcFirstLastPara="1" wrap="square" lIns="0" tIns="0" rIns="0" bIns="0" anchor="ctr" anchorCtr="0">
            <a:noAutofit/>
          </a:bodyPr>
          <a:lstStyle/>
          <a:p>
            <a:pPr marL="0" marR="0" lvl="1" indent="0" algn="l" rtl="0">
              <a:lnSpc>
                <a:spcPct val="100000"/>
              </a:lnSpc>
              <a:spcBef>
                <a:spcPts val="0"/>
              </a:spcBef>
              <a:spcAft>
                <a:spcPts val="0"/>
              </a:spcAft>
              <a:buNone/>
            </a:pPr>
            <a:r>
              <a:rPr lang="en-GB" sz="2900" b="1" i="0" u="none" strike="noStrike" cap="none">
                <a:solidFill>
                  <a:schemeClr val="dk1"/>
                </a:solidFill>
                <a:latin typeface="Arial"/>
                <a:ea typeface="Arial"/>
                <a:cs typeface="Arial"/>
                <a:sym typeface="Arial"/>
              </a:rPr>
              <a:t>Scheme consultation and legislation</a:t>
            </a:r>
            <a:endParaRPr sz="1867" b="0" i="0" u="none" strike="noStrike" cap="none">
              <a:solidFill>
                <a:schemeClr val="dk1"/>
              </a:solidFill>
              <a:latin typeface="Arial"/>
              <a:ea typeface="Arial"/>
              <a:cs typeface="Arial"/>
              <a:sym typeface="Arial"/>
            </a:endParaRPr>
          </a:p>
        </p:txBody>
      </p:sp>
      <p:sp>
        <p:nvSpPr>
          <p:cNvPr id="292" name="Google Shape;292;p13"/>
          <p:cNvSpPr/>
          <p:nvPr/>
        </p:nvSpPr>
        <p:spPr>
          <a:xfrm>
            <a:off x="0" y="1204700"/>
            <a:ext cx="7042400" cy="4444400"/>
          </a:xfrm>
          <a:prstGeom prst="rect">
            <a:avLst/>
          </a:prstGeom>
          <a:solidFill>
            <a:srgbClr val="B381D9"/>
          </a:solidFill>
          <a:ln>
            <a:noFill/>
          </a:ln>
        </p:spPr>
        <p:txBody>
          <a:bodyPr spcFirstLastPara="1" wrap="square" lIns="91400" tIns="45700" rIns="216000" bIns="45700" anchor="ctr" anchorCtr="0">
            <a:noAutofit/>
          </a:bodyPr>
          <a:lstStyle/>
          <a:p>
            <a:pPr marL="0" marR="0" lvl="0" indent="0" algn="l" rtl="0">
              <a:lnSpc>
                <a:spcPct val="100000"/>
              </a:lnSpc>
              <a:spcBef>
                <a:spcPts val="800"/>
              </a:spcBef>
              <a:spcAft>
                <a:spcPts val="0"/>
              </a:spcAft>
              <a:buNone/>
            </a:pPr>
            <a:endParaRPr sz="1733" b="0" i="0" u="none" strike="noStrike" cap="none">
              <a:solidFill>
                <a:srgbClr val="000000"/>
              </a:solidFill>
              <a:latin typeface="Arial"/>
              <a:ea typeface="Arial"/>
              <a:cs typeface="Arial"/>
              <a:sym typeface="Arial"/>
            </a:endParaRPr>
          </a:p>
        </p:txBody>
      </p:sp>
      <p:pic>
        <p:nvPicPr>
          <p:cNvPr id="293" name="Google Shape;293;p13"/>
          <p:cNvPicPr preferRelativeResize="0"/>
          <p:nvPr/>
        </p:nvPicPr>
        <p:blipFill rotWithShape="1">
          <a:blip r:embed="rId3">
            <a:alphaModFix/>
          </a:blip>
          <a:srcRect l="16435" t="2782" r="19721" b="1933"/>
          <a:stretch/>
        </p:blipFill>
        <p:spPr>
          <a:xfrm>
            <a:off x="7042400" y="1204700"/>
            <a:ext cx="5149600" cy="4444533"/>
          </a:xfrm>
          <a:prstGeom prst="rect">
            <a:avLst/>
          </a:prstGeom>
          <a:noFill/>
          <a:ln>
            <a:noFill/>
          </a:ln>
        </p:spPr>
      </p:pic>
      <p:sp>
        <p:nvSpPr>
          <p:cNvPr id="294" name="Google Shape;294;p13"/>
          <p:cNvSpPr txBox="1"/>
          <p:nvPr/>
        </p:nvSpPr>
        <p:spPr>
          <a:xfrm>
            <a:off x="-213674" y="1204567"/>
            <a:ext cx="7152000" cy="4235478"/>
          </a:xfrm>
          <a:prstGeom prst="rect">
            <a:avLst/>
          </a:prstGeom>
          <a:noFill/>
          <a:ln>
            <a:noFill/>
          </a:ln>
        </p:spPr>
        <p:txBody>
          <a:bodyPr spcFirstLastPara="1" wrap="square" lIns="121900" tIns="121900" rIns="121900" bIns="121900" anchor="t" anchorCtr="0">
            <a:spAutoFit/>
          </a:bodyPr>
          <a:lstStyle/>
          <a:p>
            <a:pPr marL="795847" marR="0" lvl="0" indent="-406390" algn="l" rtl="0">
              <a:lnSpc>
                <a:spcPct val="115000"/>
              </a:lnSpc>
              <a:spcBef>
                <a:spcPts val="1333"/>
              </a:spcBef>
              <a:spcAft>
                <a:spcPts val="0"/>
              </a:spcAft>
              <a:buClr>
                <a:schemeClr val="dk1"/>
              </a:buClr>
              <a:buSzPts val="1200"/>
              <a:buFont typeface="Arial"/>
              <a:buChar char="●"/>
            </a:pPr>
            <a:r>
              <a:rPr lang="en-GB" sz="1800" b="0" i="0" u="none" strike="noStrike" cap="none" dirty="0">
                <a:solidFill>
                  <a:schemeClr val="bg1"/>
                </a:solidFill>
                <a:latin typeface="Arial"/>
                <a:ea typeface="Arial"/>
                <a:cs typeface="Arial"/>
                <a:sym typeface="Arial"/>
              </a:rPr>
              <a:t>The public consultation concluded in August 2023 with the publication of the consultation outcome report. Link  </a:t>
            </a:r>
            <a:r>
              <a:rPr lang="en-GB" sz="1800" b="0" i="0" u="sng" strike="noStrike" cap="none" dirty="0">
                <a:solidFill>
                  <a:schemeClr val="tx1">
                    <a:lumMod val="95000"/>
                    <a:lumOff val="5000"/>
                  </a:schemeClr>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https://www.gov.uk/government/consultations/civil-service-pension-scheme-2015-remedy-mccloud-regulations</a:t>
            </a:r>
            <a:endParaRPr sz="1600" b="0" i="0" u="none" strike="noStrike" cap="none" dirty="0">
              <a:solidFill>
                <a:schemeClr val="tx1">
                  <a:lumMod val="95000"/>
                  <a:lumOff val="5000"/>
                </a:schemeClr>
              </a:solidFill>
              <a:latin typeface="Arial"/>
              <a:ea typeface="Arial"/>
              <a:cs typeface="Arial"/>
              <a:sym typeface="Arial"/>
            </a:endParaRPr>
          </a:p>
          <a:p>
            <a:pPr marL="795847" marR="0" lvl="0" indent="-414856" algn="l" rtl="0">
              <a:lnSpc>
                <a:spcPct val="115000"/>
              </a:lnSpc>
              <a:spcBef>
                <a:spcPts val="0"/>
              </a:spcBef>
              <a:spcAft>
                <a:spcPts val="0"/>
              </a:spcAft>
              <a:buClr>
                <a:schemeClr val="dk1"/>
              </a:buClr>
              <a:buSzPts val="1300"/>
              <a:buFont typeface="Arial"/>
              <a:buChar char="●"/>
            </a:pPr>
            <a:r>
              <a:rPr lang="en-GB" sz="1800" b="0" i="0" u="none" strike="noStrike" cap="none" dirty="0">
                <a:solidFill>
                  <a:schemeClr val="bg1"/>
                </a:solidFill>
                <a:sym typeface="Arial"/>
              </a:rPr>
              <a:t>No material challenges to the draft regulations. </a:t>
            </a:r>
            <a:endParaRPr dirty="0">
              <a:solidFill>
                <a:schemeClr val="bg1"/>
              </a:solidFill>
            </a:endParaRPr>
          </a:p>
          <a:p>
            <a:pPr marL="795847" marR="0" lvl="0" indent="-414856" algn="l" rtl="0">
              <a:lnSpc>
                <a:spcPct val="115000"/>
              </a:lnSpc>
              <a:spcBef>
                <a:spcPts val="0"/>
              </a:spcBef>
              <a:spcAft>
                <a:spcPts val="0"/>
              </a:spcAft>
              <a:buClr>
                <a:schemeClr val="dk1"/>
              </a:buClr>
              <a:buSzPts val="1300"/>
              <a:buFont typeface="Arial"/>
              <a:buChar char="●"/>
            </a:pPr>
            <a:r>
              <a:rPr lang="en-GB" sz="1800" b="0" i="0" u="none" strike="noStrike" cap="none" dirty="0">
                <a:solidFill>
                  <a:schemeClr val="bg1"/>
                </a:solidFill>
                <a:sym typeface="Arial"/>
              </a:rPr>
              <a:t>Further regulation concerning club transfer, however only impacts a small number of members wishing to retire soon after 1 October 2023. </a:t>
            </a:r>
            <a:endParaRPr dirty="0">
              <a:solidFill>
                <a:schemeClr val="bg1"/>
              </a:solidFill>
            </a:endParaRPr>
          </a:p>
          <a:p>
            <a:pPr marL="795847" marR="0" lvl="0" indent="-414856" algn="l" rtl="0">
              <a:lnSpc>
                <a:spcPct val="115000"/>
              </a:lnSpc>
              <a:spcBef>
                <a:spcPts val="0"/>
              </a:spcBef>
              <a:spcAft>
                <a:spcPts val="0"/>
              </a:spcAft>
              <a:buClr>
                <a:schemeClr val="dk1"/>
              </a:buClr>
              <a:buSzPts val="1300"/>
              <a:buFont typeface="Arial"/>
              <a:buChar char="●"/>
            </a:pPr>
            <a:r>
              <a:rPr lang="en-GB" sz="1800" b="0" i="0" u="none" strike="noStrike" cap="none" dirty="0">
                <a:solidFill>
                  <a:schemeClr val="bg1"/>
                </a:solidFill>
                <a:latin typeface="Arial"/>
                <a:ea typeface="Arial"/>
                <a:cs typeface="Arial"/>
                <a:sym typeface="Arial"/>
              </a:rPr>
              <a:t>The scheme regulations to bring into force the 2015 remedy effective from 1 October 2023 were laid in parliament on 6 September.</a:t>
            </a:r>
            <a:r>
              <a:rPr lang="en-GB" sz="1800" b="1" i="0" u="none" strike="noStrike" cap="none" dirty="0">
                <a:solidFill>
                  <a:schemeClr val="bg1"/>
                </a:solidFill>
                <a:latin typeface="Arial"/>
                <a:ea typeface="Arial"/>
                <a:cs typeface="Arial"/>
                <a:sym typeface="Arial"/>
              </a:rPr>
              <a:t> </a:t>
            </a:r>
            <a:r>
              <a:rPr lang="en-GB" sz="1800" b="0" i="0" u="none" strike="noStrike" cap="none" dirty="0">
                <a:solidFill>
                  <a:schemeClr val="bg1"/>
                </a:solidFill>
                <a:latin typeface="Arial"/>
                <a:ea typeface="Arial"/>
                <a:cs typeface="Arial"/>
                <a:sym typeface="Arial"/>
              </a:rPr>
              <a:t> </a:t>
            </a:r>
            <a:r>
              <a:rPr lang="en-GB" sz="1800" b="0" i="0" u="sng" strike="noStrike" cap="none" dirty="0">
                <a:solidFill>
                  <a:schemeClr val="tx1">
                    <a:lumMod val="95000"/>
                    <a:lumOff val="5000"/>
                  </a:schemeClr>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https://www.legislation.gov.uk/uksi/2023/942/contents/made</a:t>
            </a:r>
            <a:endParaRPr sz="1800" b="0" i="0" u="sng" strike="noStrike" cap="none" dirty="0">
              <a:solidFill>
                <a:schemeClr val="tx1">
                  <a:lumMod val="95000"/>
                  <a:lumOff val="5000"/>
                </a:schemeClr>
              </a:solidFill>
              <a:latin typeface="Arial"/>
              <a:ea typeface="Arial"/>
              <a:cs typeface="Arial"/>
              <a:sym typeface="Arial"/>
            </a:endParaRPr>
          </a:p>
        </p:txBody>
      </p:sp>
      <p:sp>
        <p:nvSpPr>
          <p:cNvPr id="295" name="Google Shape;295;p13"/>
          <p:cNvSpPr txBox="1"/>
          <p:nvPr/>
        </p:nvSpPr>
        <p:spPr>
          <a:xfrm>
            <a:off x="-563244" y="6492345"/>
            <a:ext cx="4051699"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GB" sz="1400" b="0" i="0" u="none" strike="noStrike" cap="none">
                <a:solidFill>
                  <a:srgbClr val="56A1D5"/>
                </a:solidFill>
                <a:latin typeface="Arial"/>
                <a:ea typeface="Arial"/>
                <a:cs typeface="Arial"/>
                <a:sym typeface="Arial"/>
              </a:rPr>
              <a:t>www.civilservicepensionscheme.org.uk</a:t>
            </a:r>
            <a:endParaRPr sz="1400" b="0" i="0" u="none" strike="noStrike" cap="none">
              <a:solidFill>
                <a:srgbClr val="56A1D5"/>
              </a:solidFill>
              <a:latin typeface="Arial"/>
              <a:ea typeface="Arial"/>
              <a:cs typeface="Arial"/>
              <a:sym typeface="Arial"/>
            </a:endParaRPr>
          </a:p>
        </p:txBody>
      </p:sp>
      <p:pic>
        <p:nvPicPr>
          <p:cNvPr id="297" name="Google Shape;297;p13"/>
          <p:cNvPicPr preferRelativeResize="0"/>
          <p:nvPr/>
        </p:nvPicPr>
        <p:blipFill rotWithShape="1">
          <a:blip r:embed="rId6">
            <a:alphaModFix/>
          </a:blip>
          <a:srcRect/>
          <a:stretch/>
        </p:blipFill>
        <p:spPr>
          <a:xfrm>
            <a:off x="10078336" y="5771020"/>
            <a:ext cx="1738871" cy="1040637"/>
          </a:xfrm>
          <a:prstGeom prst="rect">
            <a:avLst/>
          </a:prstGeom>
          <a:noFill/>
          <a:ln>
            <a:noFill/>
          </a:ln>
        </p:spPr>
      </p:pic>
      <p:pic>
        <p:nvPicPr>
          <p:cNvPr id="298" name="Google Shape;298;p13"/>
          <p:cNvPicPr preferRelativeResize="0"/>
          <p:nvPr/>
        </p:nvPicPr>
        <p:blipFill rotWithShape="1">
          <a:blip r:embed="rId7">
            <a:alphaModFix/>
          </a:blip>
          <a:srcRect/>
          <a:stretch/>
        </p:blipFill>
        <p:spPr>
          <a:xfrm>
            <a:off x="374793" y="5693125"/>
            <a:ext cx="2269255" cy="78502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6"/>
          <p:cNvSpPr txBox="1"/>
          <p:nvPr/>
        </p:nvSpPr>
        <p:spPr>
          <a:xfrm>
            <a:off x="374795" y="-1"/>
            <a:ext cx="11603531" cy="1329213"/>
          </a:xfrm>
          <a:prstGeom prst="rect">
            <a:avLst/>
          </a:prstGeom>
          <a:noFill/>
          <a:ln>
            <a:noFill/>
          </a:ln>
        </p:spPr>
        <p:txBody>
          <a:bodyPr spcFirstLastPara="1" wrap="square" lIns="0" tIns="0" rIns="0" bIns="0" anchor="ctr" anchorCtr="0">
            <a:noAutofit/>
          </a:bodyPr>
          <a:lstStyle/>
          <a:p>
            <a:pPr marL="0" marR="0" lvl="1" indent="0" algn="l" rtl="0">
              <a:lnSpc>
                <a:spcPct val="100000"/>
              </a:lnSpc>
              <a:spcBef>
                <a:spcPts val="0"/>
              </a:spcBef>
              <a:spcAft>
                <a:spcPts val="0"/>
              </a:spcAft>
              <a:buNone/>
            </a:pPr>
            <a:r>
              <a:rPr lang="en-GB" sz="2900" b="1" i="0" u="none" strike="noStrike" cap="none">
                <a:solidFill>
                  <a:schemeClr val="dk1"/>
                </a:solidFill>
                <a:latin typeface="Arial"/>
                <a:ea typeface="Arial"/>
                <a:cs typeface="Arial"/>
                <a:sym typeface="Arial"/>
              </a:rPr>
              <a:t>What’s new</a:t>
            </a:r>
            <a:endParaRPr sz="1867" b="0" i="0" u="none" strike="noStrike" cap="none">
              <a:solidFill>
                <a:schemeClr val="dk1"/>
              </a:solidFill>
              <a:latin typeface="Arial"/>
              <a:ea typeface="Arial"/>
              <a:cs typeface="Arial"/>
              <a:sym typeface="Arial"/>
            </a:endParaRPr>
          </a:p>
        </p:txBody>
      </p:sp>
      <p:sp>
        <p:nvSpPr>
          <p:cNvPr id="304" name="Google Shape;304;p36"/>
          <p:cNvSpPr/>
          <p:nvPr/>
        </p:nvSpPr>
        <p:spPr>
          <a:xfrm>
            <a:off x="3" y="1204687"/>
            <a:ext cx="5088195" cy="4444551"/>
          </a:xfrm>
          <a:prstGeom prst="rect">
            <a:avLst/>
          </a:prstGeom>
          <a:solidFill>
            <a:srgbClr val="B381D9"/>
          </a:solidFill>
          <a:ln>
            <a:noFill/>
          </a:ln>
        </p:spPr>
        <p:txBody>
          <a:bodyPr spcFirstLastPara="1" wrap="square" lIns="91400" tIns="45700" rIns="216000" bIns="45700" anchor="ctr" anchorCtr="0">
            <a:noAutofit/>
          </a:bodyPr>
          <a:lstStyle/>
          <a:p>
            <a:pPr marL="0" marR="0" lvl="0" indent="0" algn="l" rtl="0">
              <a:lnSpc>
                <a:spcPct val="100000"/>
              </a:lnSpc>
              <a:spcBef>
                <a:spcPts val="800"/>
              </a:spcBef>
              <a:spcAft>
                <a:spcPts val="0"/>
              </a:spcAft>
              <a:buNone/>
            </a:pPr>
            <a:endParaRPr sz="1867" b="0" i="0" u="none" strike="noStrike" cap="none">
              <a:solidFill>
                <a:srgbClr val="000000"/>
              </a:solidFill>
              <a:latin typeface="Arial"/>
              <a:ea typeface="Arial"/>
              <a:cs typeface="Arial"/>
              <a:sym typeface="Arial"/>
            </a:endParaRPr>
          </a:p>
        </p:txBody>
      </p:sp>
      <p:sp>
        <p:nvSpPr>
          <p:cNvPr id="305" name="Google Shape;305;p36"/>
          <p:cNvSpPr/>
          <p:nvPr/>
        </p:nvSpPr>
        <p:spPr>
          <a:xfrm>
            <a:off x="5088197" y="1204687"/>
            <a:ext cx="7103804" cy="4444551"/>
          </a:xfrm>
          <a:prstGeom prst="rect">
            <a:avLst/>
          </a:prstGeom>
          <a:solidFill>
            <a:srgbClr val="B381D9"/>
          </a:solidFill>
          <a:ln>
            <a:noFill/>
          </a:ln>
        </p:spPr>
        <p:txBody>
          <a:bodyPr spcFirstLastPara="1" wrap="square" lIns="91400" tIns="45700" rIns="216000" bIns="45700" anchor="ctr" anchorCtr="0">
            <a:noAutofit/>
          </a:bodyPr>
          <a:lstStyle/>
          <a:p>
            <a:pPr marL="287993" marR="0" lvl="0" indent="0" algn="l" rtl="0">
              <a:lnSpc>
                <a:spcPct val="100000"/>
              </a:lnSpc>
              <a:spcBef>
                <a:spcPts val="800"/>
              </a:spcBef>
              <a:spcAft>
                <a:spcPts val="400"/>
              </a:spcAft>
              <a:buNone/>
            </a:pPr>
            <a:endParaRPr sz="1600" b="0" i="0" u="none" strike="noStrike" cap="none">
              <a:solidFill>
                <a:schemeClr val="lt1"/>
              </a:solidFill>
              <a:latin typeface="Arial"/>
              <a:ea typeface="Arial"/>
              <a:cs typeface="Arial"/>
              <a:sym typeface="Arial"/>
            </a:endParaRPr>
          </a:p>
        </p:txBody>
      </p:sp>
      <p:pic>
        <p:nvPicPr>
          <p:cNvPr id="306" name="Google Shape;306;p36"/>
          <p:cNvPicPr preferRelativeResize="0"/>
          <p:nvPr/>
        </p:nvPicPr>
        <p:blipFill rotWithShape="1">
          <a:blip r:embed="rId3">
            <a:alphaModFix/>
          </a:blip>
          <a:srcRect/>
          <a:stretch/>
        </p:blipFill>
        <p:spPr>
          <a:xfrm>
            <a:off x="5211099" y="-2038"/>
            <a:ext cx="6858000" cy="6858000"/>
          </a:xfrm>
          <a:prstGeom prst="rect">
            <a:avLst/>
          </a:prstGeom>
          <a:noFill/>
          <a:ln>
            <a:noFill/>
          </a:ln>
        </p:spPr>
      </p:pic>
      <p:sp>
        <p:nvSpPr>
          <p:cNvPr id="307" name="Google Shape;307;p36"/>
          <p:cNvSpPr txBox="1"/>
          <p:nvPr/>
        </p:nvSpPr>
        <p:spPr>
          <a:xfrm>
            <a:off x="0" y="2442097"/>
            <a:ext cx="5786925" cy="1969730"/>
          </a:xfrm>
          <a:prstGeom prst="rect">
            <a:avLst/>
          </a:prstGeom>
          <a:noFill/>
          <a:ln>
            <a:noFill/>
          </a:ln>
        </p:spPr>
        <p:txBody>
          <a:bodyPr spcFirstLastPara="1" wrap="square" lIns="121900" tIns="121900" rIns="121900" bIns="121900" anchor="t" anchorCtr="0">
            <a:spAutoFit/>
          </a:bodyPr>
          <a:lstStyle/>
          <a:p>
            <a:pPr marL="609585" marR="0" lvl="0" indent="-423323" algn="l" rtl="0">
              <a:lnSpc>
                <a:spcPct val="100000"/>
              </a:lnSpc>
              <a:spcBef>
                <a:spcPts val="0"/>
              </a:spcBef>
              <a:spcAft>
                <a:spcPts val="0"/>
              </a:spcAft>
              <a:buClr>
                <a:schemeClr val="dk1"/>
              </a:buClr>
              <a:buSzPts val="2800"/>
              <a:buFont typeface="Arial"/>
              <a:buChar char="●"/>
            </a:pPr>
            <a:r>
              <a:rPr lang="en-GB" sz="2800" b="0" i="0" u="none" strike="noStrike" cap="none" dirty="0">
                <a:solidFill>
                  <a:schemeClr val="bg1"/>
                </a:solidFill>
                <a:latin typeface="Arial"/>
                <a:ea typeface="Arial"/>
                <a:cs typeface="Arial"/>
                <a:sym typeface="Arial"/>
              </a:rPr>
              <a:t>Case studies</a:t>
            </a:r>
            <a:endParaRPr sz="2800" b="0" i="0" u="none" strike="noStrike" cap="none" dirty="0">
              <a:solidFill>
                <a:schemeClr val="bg1"/>
              </a:solidFill>
              <a:latin typeface="Arial"/>
              <a:ea typeface="Arial"/>
              <a:cs typeface="Arial"/>
              <a:sym typeface="Arial"/>
            </a:endParaRPr>
          </a:p>
          <a:p>
            <a:pPr marL="609585" marR="0" lvl="0" indent="-423323" algn="l" rtl="0">
              <a:lnSpc>
                <a:spcPct val="100000"/>
              </a:lnSpc>
              <a:spcBef>
                <a:spcPts val="0"/>
              </a:spcBef>
              <a:spcAft>
                <a:spcPts val="0"/>
              </a:spcAft>
              <a:buClr>
                <a:schemeClr val="dk1"/>
              </a:buClr>
              <a:buSzPts val="2800"/>
              <a:buFont typeface="Arial"/>
              <a:buChar char="●"/>
            </a:pPr>
            <a:r>
              <a:rPr lang="en-GB" sz="2800" b="0" i="0" u="none" strike="noStrike" cap="none" dirty="0">
                <a:solidFill>
                  <a:schemeClr val="bg1"/>
                </a:solidFill>
                <a:latin typeface="Arial"/>
                <a:ea typeface="Arial"/>
                <a:cs typeface="Arial"/>
                <a:sym typeface="Arial"/>
              </a:rPr>
              <a:t>Partial retirement information</a:t>
            </a:r>
            <a:endParaRPr sz="2800" b="0" i="0" u="none" strike="noStrike" cap="none" dirty="0">
              <a:solidFill>
                <a:schemeClr val="bg1"/>
              </a:solidFill>
              <a:latin typeface="Arial"/>
              <a:ea typeface="Arial"/>
              <a:cs typeface="Arial"/>
              <a:sym typeface="Arial"/>
            </a:endParaRPr>
          </a:p>
          <a:p>
            <a:pPr marL="609585" marR="0" lvl="0" indent="-423323" algn="l" rtl="0">
              <a:lnSpc>
                <a:spcPct val="100000"/>
              </a:lnSpc>
              <a:spcBef>
                <a:spcPts val="0"/>
              </a:spcBef>
              <a:spcAft>
                <a:spcPts val="0"/>
              </a:spcAft>
              <a:buClr>
                <a:schemeClr val="dk1"/>
              </a:buClr>
              <a:buSzPts val="2800"/>
              <a:buFont typeface="Arial"/>
              <a:buChar char="●"/>
            </a:pPr>
            <a:r>
              <a:rPr lang="en-GB" sz="2800" b="0" i="0" u="none" strike="noStrike" cap="none" dirty="0">
                <a:solidFill>
                  <a:schemeClr val="bg1"/>
                </a:solidFill>
                <a:latin typeface="Arial"/>
                <a:ea typeface="Arial"/>
                <a:cs typeface="Arial"/>
                <a:sym typeface="Arial"/>
              </a:rPr>
              <a:t>Remedy roundup</a:t>
            </a:r>
            <a:endParaRPr sz="2800" b="0" i="0" u="none" strike="noStrike" cap="none" dirty="0">
              <a:solidFill>
                <a:schemeClr val="bg1"/>
              </a:solidFill>
              <a:latin typeface="Arial"/>
              <a:ea typeface="Arial"/>
              <a:cs typeface="Arial"/>
              <a:sym typeface="Arial"/>
            </a:endParaRPr>
          </a:p>
          <a:p>
            <a:pPr marL="609585" marR="0" lvl="0" indent="-423323" algn="l" rtl="0">
              <a:lnSpc>
                <a:spcPct val="100000"/>
              </a:lnSpc>
              <a:spcBef>
                <a:spcPts val="0"/>
              </a:spcBef>
              <a:spcAft>
                <a:spcPts val="0"/>
              </a:spcAft>
              <a:buClr>
                <a:schemeClr val="dk1"/>
              </a:buClr>
              <a:buSzPts val="2800"/>
              <a:buFont typeface="Arial"/>
              <a:buChar char="●"/>
            </a:pPr>
            <a:r>
              <a:rPr lang="en-GB" sz="2800" b="0" i="0" u="none" strike="noStrike" cap="none" dirty="0">
                <a:solidFill>
                  <a:schemeClr val="bg1"/>
                </a:solidFill>
                <a:latin typeface="Arial"/>
                <a:ea typeface="Arial"/>
                <a:cs typeface="Arial"/>
                <a:sym typeface="Arial"/>
              </a:rPr>
              <a:t>Timeline</a:t>
            </a:r>
            <a:endParaRPr sz="2800" b="0" i="0" u="none" strike="noStrike" cap="none" dirty="0">
              <a:solidFill>
                <a:schemeClr val="bg1"/>
              </a:solidFill>
              <a:latin typeface="Arial"/>
              <a:ea typeface="Arial"/>
              <a:cs typeface="Arial"/>
              <a:sym typeface="Arial"/>
            </a:endParaRPr>
          </a:p>
        </p:txBody>
      </p:sp>
      <p:sp>
        <p:nvSpPr>
          <p:cNvPr id="308" name="Google Shape;308;p36"/>
          <p:cNvSpPr txBox="1"/>
          <p:nvPr/>
        </p:nvSpPr>
        <p:spPr>
          <a:xfrm>
            <a:off x="-563244" y="6492345"/>
            <a:ext cx="4051699"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GB" sz="1400" b="0" i="0" u="none" strike="noStrike" cap="none">
                <a:solidFill>
                  <a:srgbClr val="56A1D5"/>
                </a:solidFill>
                <a:latin typeface="Arial"/>
                <a:ea typeface="Arial"/>
                <a:cs typeface="Arial"/>
                <a:sym typeface="Arial"/>
              </a:rPr>
              <a:t>www.civilservicepensionscheme.org.uk</a:t>
            </a:r>
            <a:endParaRPr sz="1400" b="0" i="0" u="none" strike="noStrike" cap="none">
              <a:solidFill>
                <a:srgbClr val="56A1D5"/>
              </a:solidFill>
              <a:latin typeface="Arial"/>
              <a:ea typeface="Arial"/>
              <a:cs typeface="Arial"/>
              <a:sym typeface="Arial"/>
            </a:endParaRPr>
          </a:p>
        </p:txBody>
      </p:sp>
      <p:pic>
        <p:nvPicPr>
          <p:cNvPr id="310" name="Google Shape;310;p36"/>
          <p:cNvPicPr preferRelativeResize="0"/>
          <p:nvPr/>
        </p:nvPicPr>
        <p:blipFill rotWithShape="1">
          <a:blip r:embed="rId4">
            <a:alphaModFix/>
          </a:blip>
          <a:srcRect/>
          <a:stretch/>
        </p:blipFill>
        <p:spPr>
          <a:xfrm>
            <a:off x="10078336" y="5771020"/>
            <a:ext cx="1738871" cy="1040637"/>
          </a:xfrm>
          <a:prstGeom prst="rect">
            <a:avLst/>
          </a:prstGeom>
          <a:noFill/>
          <a:ln>
            <a:noFill/>
          </a:ln>
        </p:spPr>
      </p:pic>
      <p:pic>
        <p:nvPicPr>
          <p:cNvPr id="311" name="Google Shape;311;p36"/>
          <p:cNvPicPr preferRelativeResize="0"/>
          <p:nvPr/>
        </p:nvPicPr>
        <p:blipFill rotWithShape="1">
          <a:blip r:embed="rId5">
            <a:alphaModFix/>
          </a:blip>
          <a:srcRect/>
          <a:stretch/>
        </p:blipFill>
        <p:spPr>
          <a:xfrm>
            <a:off x="374793" y="5693125"/>
            <a:ext cx="2269255" cy="78502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5"/>
          <p:cNvSpPr txBox="1"/>
          <p:nvPr/>
        </p:nvSpPr>
        <p:spPr>
          <a:xfrm>
            <a:off x="374795" y="-1"/>
            <a:ext cx="11603531" cy="1329213"/>
          </a:xfrm>
          <a:prstGeom prst="rect">
            <a:avLst/>
          </a:prstGeom>
          <a:noFill/>
          <a:ln>
            <a:noFill/>
          </a:ln>
        </p:spPr>
        <p:txBody>
          <a:bodyPr spcFirstLastPara="1" wrap="square" lIns="0" tIns="0" rIns="0" bIns="0" anchor="ctr" anchorCtr="0">
            <a:noAutofit/>
          </a:bodyPr>
          <a:lstStyle/>
          <a:p>
            <a:pPr marL="0" marR="0" lvl="1" indent="0" algn="l" rtl="0">
              <a:lnSpc>
                <a:spcPct val="100000"/>
              </a:lnSpc>
              <a:spcBef>
                <a:spcPts val="0"/>
              </a:spcBef>
              <a:spcAft>
                <a:spcPts val="0"/>
              </a:spcAft>
              <a:buNone/>
            </a:pPr>
            <a:r>
              <a:rPr lang="en-GB" sz="2900" b="1" i="0" u="none" strike="noStrike" cap="none">
                <a:solidFill>
                  <a:schemeClr val="dk1"/>
                </a:solidFill>
                <a:latin typeface="Arial"/>
                <a:ea typeface="Arial"/>
                <a:cs typeface="Arial"/>
                <a:sym typeface="Arial"/>
              </a:rPr>
              <a:t>What’s new - Case Studies and Partial Retirement</a:t>
            </a:r>
            <a:endParaRPr sz="1867" b="0" i="0" u="none" strike="noStrike" cap="none">
              <a:solidFill>
                <a:schemeClr val="dk1"/>
              </a:solidFill>
              <a:latin typeface="Arial"/>
              <a:ea typeface="Arial"/>
              <a:cs typeface="Arial"/>
              <a:sym typeface="Arial"/>
            </a:endParaRPr>
          </a:p>
        </p:txBody>
      </p:sp>
      <p:sp>
        <p:nvSpPr>
          <p:cNvPr id="317" name="Google Shape;317;p15"/>
          <p:cNvSpPr/>
          <p:nvPr/>
        </p:nvSpPr>
        <p:spPr>
          <a:xfrm>
            <a:off x="3" y="1204687"/>
            <a:ext cx="5088195" cy="4444551"/>
          </a:xfrm>
          <a:prstGeom prst="rect">
            <a:avLst/>
          </a:prstGeom>
          <a:solidFill>
            <a:srgbClr val="B381D9"/>
          </a:solidFill>
          <a:ln>
            <a:noFill/>
          </a:ln>
        </p:spPr>
        <p:txBody>
          <a:bodyPr spcFirstLastPara="1" wrap="square" lIns="91400" tIns="45700" rIns="216000" bIns="45700" anchor="ctr" anchorCtr="0">
            <a:noAutofit/>
          </a:bodyPr>
          <a:lstStyle/>
          <a:p>
            <a:pPr marL="0" marR="0" lvl="0" indent="0" algn="l" rtl="0">
              <a:lnSpc>
                <a:spcPct val="100000"/>
              </a:lnSpc>
              <a:spcBef>
                <a:spcPts val="800"/>
              </a:spcBef>
              <a:spcAft>
                <a:spcPts val="0"/>
              </a:spcAft>
              <a:buNone/>
            </a:pPr>
            <a:endParaRPr sz="1867" b="0" i="0" u="none" strike="noStrike" cap="none">
              <a:solidFill>
                <a:srgbClr val="000000"/>
              </a:solidFill>
              <a:latin typeface="Arial"/>
              <a:ea typeface="Arial"/>
              <a:cs typeface="Arial"/>
              <a:sym typeface="Arial"/>
            </a:endParaRPr>
          </a:p>
        </p:txBody>
      </p:sp>
      <p:sp>
        <p:nvSpPr>
          <p:cNvPr id="318" name="Google Shape;318;p15"/>
          <p:cNvSpPr/>
          <p:nvPr/>
        </p:nvSpPr>
        <p:spPr>
          <a:xfrm>
            <a:off x="5088197" y="1204687"/>
            <a:ext cx="7103804" cy="4444551"/>
          </a:xfrm>
          <a:prstGeom prst="rect">
            <a:avLst/>
          </a:prstGeom>
          <a:solidFill>
            <a:srgbClr val="B381D9"/>
          </a:solidFill>
          <a:ln>
            <a:noFill/>
          </a:ln>
        </p:spPr>
        <p:txBody>
          <a:bodyPr spcFirstLastPara="1" wrap="square" lIns="91400" tIns="45700" rIns="216000" bIns="45700" anchor="ctr" anchorCtr="0">
            <a:noAutofit/>
          </a:bodyPr>
          <a:lstStyle/>
          <a:p>
            <a:pPr marL="287993" marR="0" lvl="0" indent="0" algn="l" rtl="0">
              <a:lnSpc>
                <a:spcPct val="100000"/>
              </a:lnSpc>
              <a:spcBef>
                <a:spcPts val="800"/>
              </a:spcBef>
              <a:spcAft>
                <a:spcPts val="400"/>
              </a:spcAft>
              <a:buNone/>
            </a:pPr>
            <a:endParaRPr sz="1600" b="0" i="0" u="none" strike="noStrike" cap="none">
              <a:solidFill>
                <a:schemeClr val="lt1"/>
              </a:solidFill>
              <a:latin typeface="Arial"/>
              <a:ea typeface="Arial"/>
              <a:cs typeface="Arial"/>
              <a:sym typeface="Arial"/>
            </a:endParaRPr>
          </a:p>
        </p:txBody>
      </p:sp>
      <p:sp>
        <p:nvSpPr>
          <p:cNvPr id="319" name="Google Shape;319;p15"/>
          <p:cNvSpPr txBox="1"/>
          <p:nvPr/>
        </p:nvSpPr>
        <p:spPr>
          <a:xfrm>
            <a:off x="0" y="2657541"/>
            <a:ext cx="5786925" cy="1538842"/>
          </a:xfrm>
          <a:prstGeom prst="rect">
            <a:avLst/>
          </a:prstGeom>
          <a:noFill/>
          <a:ln>
            <a:noFill/>
          </a:ln>
        </p:spPr>
        <p:txBody>
          <a:bodyPr spcFirstLastPara="1" wrap="square" lIns="121900" tIns="121900" rIns="121900" bIns="121900" anchor="t" anchorCtr="0">
            <a:spAutoFit/>
          </a:bodyPr>
          <a:lstStyle/>
          <a:p>
            <a:pPr marL="609585" marR="0" lvl="0" indent="-423323" algn="l" rtl="0">
              <a:lnSpc>
                <a:spcPct val="100000"/>
              </a:lnSpc>
              <a:spcBef>
                <a:spcPts val="0"/>
              </a:spcBef>
              <a:spcAft>
                <a:spcPts val="0"/>
              </a:spcAft>
              <a:buClr>
                <a:schemeClr val="dk1"/>
              </a:buClr>
              <a:buSzPts val="2800"/>
              <a:buFont typeface="Arial"/>
              <a:buChar char="●"/>
            </a:pPr>
            <a:r>
              <a:rPr lang="en-GB" sz="2800" b="0" i="0" u="none" strike="noStrike" cap="none" dirty="0">
                <a:solidFill>
                  <a:schemeClr val="bg1"/>
                </a:solidFill>
                <a:sym typeface="Arial"/>
              </a:rPr>
              <a:t>Partial Retirement webpage</a:t>
            </a:r>
            <a:endParaRPr dirty="0">
              <a:solidFill>
                <a:schemeClr val="bg1"/>
              </a:solidFill>
            </a:endParaRPr>
          </a:p>
          <a:p>
            <a:pPr marL="609585" marR="0" lvl="0" indent="-423323" algn="l" rtl="0">
              <a:lnSpc>
                <a:spcPct val="100000"/>
              </a:lnSpc>
              <a:spcBef>
                <a:spcPts val="0"/>
              </a:spcBef>
              <a:spcAft>
                <a:spcPts val="0"/>
              </a:spcAft>
              <a:buClr>
                <a:schemeClr val="dk1"/>
              </a:buClr>
              <a:buSzPts val="2800"/>
              <a:buFont typeface="Arial"/>
              <a:buChar char="●"/>
            </a:pPr>
            <a:r>
              <a:rPr lang="en-GB" sz="2800" b="0" i="0" u="none" strike="noStrike" cap="none" dirty="0">
                <a:solidFill>
                  <a:schemeClr val="bg1"/>
                </a:solidFill>
                <a:sym typeface="Arial"/>
              </a:rPr>
              <a:t>Partial retirement case studies</a:t>
            </a:r>
            <a:endParaRPr dirty="0">
              <a:solidFill>
                <a:schemeClr val="bg1"/>
              </a:solidFill>
            </a:endParaRPr>
          </a:p>
          <a:p>
            <a:pPr marL="609585" marR="0" lvl="0" indent="-423323" algn="l" rtl="0">
              <a:lnSpc>
                <a:spcPct val="100000"/>
              </a:lnSpc>
              <a:spcBef>
                <a:spcPts val="0"/>
              </a:spcBef>
              <a:spcAft>
                <a:spcPts val="0"/>
              </a:spcAft>
              <a:buClr>
                <a:schemeClr val="dk1"/>
              </a:buClr>
              <a:buSzPts val="2800"/>
              <a:buFont typeface="Arial"/>
              <a:buChar char="●"/>
            </a:pPr>
            <a:r>
              <a:rPr lang="en-GB" sz="2800" b="0" i="0" u="none" strike="noStrike" cap="none" dirty="0">
                <a:solidFill>
                  <a:schemeClr val="bg1"/>
                </a:solidFill>
                <a:sym typeface="Arial"/>
              </a:rPr>
              <a:t>Support</a:t>
            </a:r>
            <a:endParaRPr dirty="0">
              <a:solidFill>
                <a:schemeClr val="bg1"/>
              </a:solidFill>
            </a:endParaRPr>
          </a:p>
        </p:txBody>
      </p:sp>
      <p:sp>
        <p:nvSpPr>
          <p:cNvPr id="320" name="Google Shape;320;p15"/>
          <p:cNvSpPr txBox="1"/>
          <p:nvPr/>
        </p:nvSpPr>
        <p:spPr>
          <a:xfrm>
            <a:off x="-563244" y="6492345"/>
            <a:ext cx="4051699"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GB" sz="1400" b="0" i="0" u="none" strike="noStrike" cap="none">
                <a:solidFill>
                  <a:srgbClr val="56A1D5"/>
                </a:solidFill>
                <a:latin typeface="Arial"/>
                <a:ea typeface="Arial"/>
                <a:cs typeface="Arial"/>
                <a:sym typeface="Arial"/>
              </a:rPr>
              <a:t>www.civilservicepensionscheme.org.uk</a:t>
            </a:r>
            <a:endParaRPr sz="1400" b="0" i="0" u="none" strike="noStrike" cap="none">
              <a:solidFill>
                <a:srgbClr val="56A1D5"/>
              </a:solidFill>
              <a:latin typeface="Arial"/>
              <a:ea typeface="Arial"/>
              <a:cs typeface="Arial"/>
              <a:sym typeface="Arial"/>
            </a:endParaRPr>
          </a:p>
        </p:txBody>
      </p:sp>
      <p:pic>
        <p:nvPicPr>
          <p:cNvPr id="322" name="Google Shape;322;p15"/>
          <p:cNvPicPr preferRelativeResize="0"/>
          <p:nvPr/>
        </p:nvPicPr>
        <p:blipFill rotWithShape="1">
          <a:blip r:embed="rId3">
            <a:alphaModFix/>
          </a:blip>
          <a:srcRect/>
          <a:stretch/>
        </p:blipFill>
        <p:spPr>
          <a:xfrm>
            <a:off x="10078336" y="5771020"/>
            <a:ext cx="1738871" cy="1040637"/>
          </a:xfrm>
          <a:prstGeom prst="rect">
            <a:avLst/>
          </a:prstGeom>
          <a:noFill/>
          <a:ln>
            <a:noFill/>
          </a:ln>
        </p:spPr>
      </p:pic>
      <p:pic>
        <p:nvPicPr>
          <p:cNvPr id="323" name="Google Shape;323;p15"/>
          <p:cNvPicPr preferRelativeResize="0"/>
          <p:nvPr/>
        </p:nvPicPr>
        <p:blipFill rotWithShape="1">
          <a:blip r:embed="rId4">
            <a:alphaModFix/>
          </a:blip>
          <a:srcRect/>
          <a:stretch/>
        </p:blipFill>
        <p:spPr>
          <a:xfrm>
            <a:off x="374793" y="5693125"/>
            <a:ext cx="2269255" cy="785022"/>
          </a:xfrm>
          <a:prstGeom prst="rect">
            <a:avLst/>
          </a:prstGeom>
          <a:noFill/>
          <a:ln>
            <a:noFill/>
          </a:ln>
        </p:spPr>
      </p:pic>
      <p:pic>
        <p:nvPicPr>
          <p:cNvPr id="324" name="Google Shape;324;p15"/>
          <p:cNvPicPr preferRelativeResize="0"/>
          <p:nvPr/>
        </p:nvPicPr>
        <p:blipFill rotWithShape="1">
          <a:blip r:embed="rId5">
            <a:alphaModFix/>
          </a:blip>
          <a:srcRect/>
          <a:stretch/>
        </p:blipFill>
        <p:spPr>
          <a:xfrm>
            <a:off x="8285806" y="1329212"/>
            <a:ext cx="3788681" cy="4157188"/>
          </a:xfrm>
          <a:prstGeom prst="rect">
            <a:avLst/>
          </a:prstGeom>
          <a:noFill/>
          <a:ln>
            <a:noFill/>
          </a:ln>
        </p:spPr>
      </p:pic>
      <p:pic>
        <p:nvPicPr>
          <p:cNvPr id="325" name="Google Shape;325;p15"/>
          <p:cNvPicPr preferRelativeResize="0"/>
          <p:nvPr/>
        </p:nvPicPr>
        <p:blipFill rotWithShape="1">
          <a:blip r:embed="rId6">
            <a:alphaModFix/>
          </a:blip>
          <a:srcRect/>
          <a:stretch/>
        </p:blipFill>
        <p:spPr>
          <a:xfrm>
            <a:off x="5638015" y="2172319"/>
            <a:ext cx="4663766" cy="275960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8D08C"/>
        </a:solidFill>
        <a:effectLst/>
      </p:bgPr>
    </p:bg>
    <p:spTree>
      <p:nvGrpSpPr>
        <p:cNvPr id="1" name="Shape 139"/>
        <p:cNvGrpSpPr/>
        <p:nvPr/>
      </p:nvGrpSpPr>
      <p:grpSpPr>
        <a:xfrm>
          <a:off x="0" y="0"/>
          <a:ext cx="0" cy="0"/>
          <a:chOff x="0" y="0"/>
          <a:chExt cx="0" cy="0"/>
        </a:xfrm>
      </p:grpSpPr>
      <p:pic>
        <p:nvPicPr>
          <p:cNvPr id="140" name="Google Shape;140;p35"/>
          <p:cNvPicPr preferRelativeResize="0"/>
          <p:nvPr/>
        </p:nvPicPr>
        <p:blipFill rotWithShape="1">
          <a:blip r:embed="rId3">
            <a:alphaModFix/>
          </a:blip>
          <a:srcRect/>
          <a:stretch/>
        </p:blipFill>
        <p:spPr>
          <a:xfrm>
            <a:off x="439924" y="387765"/>
            <a:ext cx="1839664" cy="593005"/>
          </a:xfrm>
          <a:prstGeom prst="rect">
            <a:avLst/>
          </a:prstGeom>
          <a:noFill/>
          <a:ln>
            <a:noFill/>
          </a:ln>
        </p:spPr>
      </p:pic>
      <p:pic>
        <p:nvPicPr>
          <p:cNvPr id="141" name="Google Shape;141;p35"/>
          <p:cNvPicPr preferRelativeResize="0"/>
          <p:nvPr/>
        </p:nvPicPr>
        <p:blipFill rotWithShape="1">
          <a:blip r:embed="rId4">
            <a:alphaModFix amt="30000"/>
          </a:blip>
          <a:srcRect l="1852" t="-19018" r="-822" b="36301"/>
          <a:stretch/>
        </p:blipFill>
        <p:spPr>
          <a:xfrm>
            <a:off x="0" y="1155700"/>
            <a:ext cx="5963611" cy="5728567"/>
          </a:xfrm>
          <a:prstGeom prst="rect">
            <a:avLst/>
          </a:prstGeom>
          <a:solidFill>
            <a:srgbClr val="A8D08C"/>
          </a:solidFill>
          <a:ln>
            <a:noFill/>
          </a:ln>
        </p:spPr>
      </p:pic>
      <p:sp>
        <p:nvSpPr>
          <p:cNvPr id="143" name="Google Shape;143;p35"/>
          <p:cNvSpPr/>
          <p:nvPr/>
        </p:nvSpPr>
        <p:spPr>
          <a:xfrm>
            <a:off x="5978820" y="327511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4" name="Google Shape;144;p35"/>
          <p:cNvSpPr txBox="1">
            <a:spLocks noGrp="1"/>
          </p:cNvSpPr>
          <p:nvPr>
            <p:ph type="ctrTitle"/>
          </p:nvPr>
        </p:nvSpPr>
        <p:spPr>
          <a:xfrm>
            <a:off x="3475798" y="2102024"/>
            <a:ext cx="7772400" cy="82902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400"/>
              <a:buNone/>
            </a:pPr>
            <a:r>
              <a:rPr lang="en-GB" sz="4000" b="1">
                <a:solidFill>
                  <a:schemeClr val="dk1"/>
                </a:solidFill>
                <a:latin typeface="Arial"/>
                <a:ea typeface="Arial"/>
                <a:cs typeface="Arial"/>
                <a:sym typeface="Arial"/>
              </a:rPr>
              <a:t>Civil Service Pensions</a:t>
            </a:r>
            <a:br>
              <a:rPr lang="en-GB" sz="4000" b="1">
                <a:solidFill>
                  <a:schemeClr val="dk1"/>
                </a:solidFill>
                <a:latin typeface="Arial"/>
                <a:ea typeface="Arial"/>
                <a:cs typeface="Arial"/>
                <a:sym typeface="Arial"/>
              </a:rPr>
            </a:br>
            <a:r>
              <a:rPr lang="en-GB" sz="4000" b="1">
                <a:solidFill>
                  <a:schemeClr val="dk1"/>
                </a:solidFill>
                <a:latin typeface="Arial"/>
                <a:ea typeface="Arial"/>
                <a:cs typeface="Arial"/>
                <a:sym typeface="Arial"/>
              </a:rPr>
              <a:t>On Your Radar</a:t>
            </a:r>
            <a:endParaRPr sz="4000" b="1">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7"/>
          <p:cNvSpPr/>
          <p:nvPr/>
        </p:nvSpPr>
        <p:spPr>
          <a:xfrm>
            <a:off x="0" y="1204687"/>
            <a:ext cx="12192001" cy="4444551"/>
          </a:xfrm>
          <a:prstGeom prst="rect">
            <a:avLst/>
          </a:prstGeom>
          <a:solidFill>
            <a:srgbClr val="8F45C7"/>
          </a:solidFill>
          <a:ln>
            <a:noFill/>
          </a:ln>
        </p:spPr>
        <p:txBody>
          <a:bodyPr spcFirstLastPara="1" wrap="square" lIns="91400" tIns="45700" rIns="216000" bIns="45700" anchor="ctr" anchorCtr="0">
            <a:noAutofit/>
          </a:bodyPr>
          <a:lstStyle/>
          <a:p>
            <a:pPr marL="287993" marR="0" lvl="0" indent="0" algn="l" rtl="0">
              <a:lnSpc>
                <a:spcPct val="100000"/>
              </a:lnSpc>
              <a:spcBef>
                <a:spcPts val="800"/>
              </a:spcBef>
              <a:spcAft>
                <a:spcPts val="400"/>
              </a:spcAft>
              <a:buNone/>
            </a:pPr>
            <a:endParaRPr sz="1600" b="0" i="0" u="none" strike="noStrike" cap="none">
              <a:solidFill>
                <a:schemeClr val="lt1"/>
              </a:solidFill>
              <a:latin typeface="Arial"/>
              <a:ea typeface="Arial"/>
              <a:cs typeface="Arial"/>
              <a:sym typeface="Arial"/>
            </a:endParaRPr>
          </a:p>
        </p:txBody>
      </p:sp>
      <p:sp>
        <p:nvSpPr>
          <p:cNvPr id="331" name="Google Shape;331;p37"/>
          <p:cNvSpPr txBox="1"/>
          <p:nvPr/>
        </p:nvSpPr>
        <p:spPr>
          <a:xfrm>
            <a:off x="294228" y="-163768"/>
            <a:ext cx="11603600" cy="1329200"/>
          </a:xfrm>
          <a:prstGeom prst="rect">
            <a:avLst/>
          </a:prstGeom>
          <a:noFill/>
          <a:ln>
            <a:noFill/>
          </a:ln>
        </p:spPr>
        <p:txBody>
          <a:bodyPr spcFirstLastPara="1" wrap="square" lIns="0" tIns="0" rIns="0" bIns="0" anchor="ctr" anchorCtr="0">
            <a:noAutofit/>
          </a:bodyPr>
          <a:lstStyle/>
          <a:p>
            <a:pPr marL="0" marR="0" lvl="1" indent="0" algn="l" rtl="0">
              <a:lnSpc>
                <a:spcPct val="100000"/>
              </a:lnSpc>
              <a:spcBef>
                <a:spcPts val="0"/>
              </a:spcBef>
              <a:spcAft>
                <a:spcPts val="0"/>
              </a:spcAft>
              <a:buNone/>
            </a:pPr>
            <a:r>
              <a:rPr lang="en-GB" sz="2900" b="1" i="0" u="none" strike="noStrike" cap="none">
                <a:solidFill>
                  <a:schemeClr val="dk1"/>
                </a:solidFill>
                <a:latin typeface="Arial"/>
                <a:ea typeface="Arial"/>
                <a:cs typeface="Arial"/>
                <a:sym typeface="Arial"/>
              </a:rPr>
              <a:t>2015 Remedy (McCloud)  timeline</a:t>
            </a:r>
            <a:endParaRPr sz="1867" b="0" i="0" u="none" strike="noStrike" cap="none">
              <a:solidFill>
                <a:schemeClr val="dk1"/>
              </a:solidFill>
              <a:latin typeface="Arial"/>
              <a:ea typeface="Arial"/>
              <a:cs typeface="Arial"/>
              <a:sym typeface="Arial"/>
            </a:endParaRPr>
          </a:p>
        </p:txBody>
      </p:sp>
      <p:pic>
        <p:nvPicPr>
          <p:cNvPr id="332" name="Google Shape;332;p37"/>
          <p:cNvPicPr preferRelativeResize="0"/>
          <p:nvPr/>
        </p:nvPicPr>
        <p:blipFill rotWithShape="1">
          <a:blip r:embed="rId3">
            <a:alphaModFix/>
          </a:blip>
          <a:srcRect l="2257" r="1722"/>
          <a:stretch/>
        </p:blipFill>
        <p:spPr>
          <a:xfrm>
            <a:off x="1888692" y="1623751"/>
            <a:ext cx="8414615" cy="3610497"/>
          </a:xfrm>
          <a:prstGeom prst="rect">
            <a:avLst/>
          </a:prstGeom>
          <a:noFill/>
          <a:ln w="9525" cap="flat" cmpd="sng">
            <a:solidFill>
              <a:schemeClr val="dk1"/>
            </a:solidFill>
            <a:prstDash val="solid"/>
            <a:round/>
            <a:headEnd type="none" w="sm" len="sm"/>
            <a:tailEnd type="none" w="sm" len="sm"/>
          </a:ln>
        </p:spPr>
      </p:pic>
      <p:sp>
        <p:nvSpPr>
          <p:cNvPr id="333" name="Google Shape;333;p37"/>
          <p:cNvSpPr txBox="1"/>
          <p:nvPr/>
        </p:nvSpPr>
        <p:spPr>
          <a:xfrm>
            <a:off x="-563244" y="6492345"/>
            <a:ext cx="4051699"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GB" sz="1400" b="0" i="0" u="none" strike="noStrike" cap="none">
                <a:solidFill>
                  <a:srgbClr val="56A1D5"/>
                </a:solidFill>
                <a:latin typeface="Arial"/>
                <a:ea typeface="Arial"/>
                <a:cs typeface="Arial"/>
                <a:sym typeface="Arial"/>
              </a:rPr>
              <a:t>www.civilservicepensionscheme.org.uk</a:t>
            </a:r>
            <a:endParaRPr sz="1400" b="0" i="0" u="none" strike="noStrike" cap="none">
              <a:solidFill>
                <a:srgbClr val="56A1D5"/>
              </a:solidFill>
              <a:latin typeface="Arial"/>
              <a:ea typeface="Arial"/>
              <a:cs typeface="Arial"/>
              <a:sym typeface="Arial"/>
            </a:endParaRPr>
          </a:p>
        </p:txBody>
      </p:sp>
      <p:pic>
        <p:nvPicPr>
          <p:cNvPr id="335" name="Google Shape;335;p37"/>
          <p:cNvPicPr preferRelativeResize="0"/>
          <p:nvPr/>
        </p:nvPicPr>
        <p:blipFill rotWithShape="1">
          <a:blip r:embed="rId4">
            <a:alphaModFix/>
          </a:blip>
          <a:srcRect/>
          <a:stretch/>
        </p:blipFill>
        <p:spPr>
          <a:xfrm>
            <a:off x="10078336" y="5771020"/>
            <a:ext cx="1738871" cy="1040637"/>
          </a:xfrm>
          <a:prstGeom prst="rect">
            <a:avLst/>
          </a:prstGeom>
          <a:noFill/>
          <a:ln>
            <a:noFill/>
          </a:ln>
        </p:spPr>
      </p:pic>
      <p:pic>
        <p:nvPicPr>
          <p:cNvPr id="336" name="Google Shape;336;p37"/>
          <p:cNvPicPr preferRelativeResize="0"/>
          <p:nvPr/>
        </p:nvPicPr>
        <p:blipFill rotWithShape="1">
          <a:blip r:embed="rId5">
            <a:alphaModFix/>
          </a:blip>
          <a:srcRect/>
          <a:stretch/>
        </p:blipFill>
        <p:spPr>
          <a:xfrm>
            <a:off x="374793" y="5693125"/>
            <a:ext cx="2269255" cy="78502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8"/>
          <p:cNvSpPr txBox="1"/>
          <p:nvPr/>
        </p:nvSpPr>
        <p:spPr>
          <a:xfrm>
            <a:off x="374795" y="-1"/>
            <a:ext cx="11603531" cy="1329213"/>
          </a:xfrm>
          <a:prstGeom prst="rect">
            <a:avLst/>
          </a:prstGeom>
          <a:noFill/>
          <a:ln>
            <a:noFill/>
          </a:ln>
        </p:spPr>
        <p:txBody>
          <a:bodyPr spcFirstLastPara="1" wrap="square" lIns="0" tIns="0" rIns="0" bIns="0" anchor="ctr" anchorCtr="0">
            <a:noAutofit/>
          </a:bodyPr>
          <a:lstStyle/>
          <a:p>
            <a:pPr marL="0" marR="0" lvl="1" indent="0" algn="l" rtl="0">
              <a:lnSpc>
                <a:spcPct val="100000"/>
              </a:lnSpc>
              <a:spcBef>
                <a:spcPts val="0"/>
              </a:spcBef>
              <a:spcAft>
                <a:spcPts val="0"/>
              </a:spcAft>
              <a:buNone/>
            </a:pPr>
            <a:r>
              <a:rPr lang="en-GB" sz="2900" b="1" i="0" u="none" strike="noStrike" cap="none">
                <a:solidFill>
                  <a:srgbClr val="8F45C7"/>
                </a:solidFill>
                <a:latin typeface="Arial"/>
                <a:ea typeface="Arial"/>
                <a:cs typeface="Arial"/>
                <a:sym typeface="Arial"/>
              </a:rPr>
              <a:t>Help to spread the Remedy word</a:t>
            </a:r>
            <a:endParaRPr sz="1867" b="0" i="0" u="none" strike="noStrike" cap="none">
              <a:solidFill>
                <a:srgbClr val="8F45C7"/>
              </a:solidFill>
              <a:latin typeface="Arial"/>
              <a:ea typeface="Arial"/>
              <a:cs typeface="Arial"/>
              <a:sym typeface="Arial"/>
            </a:endParaRPr>
          </a:p>
        </p:txBody>
      </p:sp>
      <p:sp>
        <p:nvSpPr>
          <p:cNvPr id="342" name="Google Shape;342;p38"/>
          <p:cNvSpPr/>
          <p:nvPr/>
        </p:nvSpPr>
        <p:spPr>
          <a:xfrm>
            <a:off x="0" y="1084967"/>
            <a:ext cx="12191999" cy="4833276"/>
          </a:xfrm>
          <a:prstGeom prst="rect">
            <a:avLst/>
          </a:prstGeom>
          <a:solidFill>
            <a:srgbClr val="B381D9"/>
          </a:solidFill>
          <a:ln>
            <a:noFill/>
          </a:ln>
        </p:spPr>
        <p:txBody>
          <a:bodyPr spcFirstLastPara="1" wrap="square" lIns="91400" tIns="45700" rIns="216000" bIns="45700" anchor="ctr" anchorCtr="0">
            <a:noAutofit/>
          </a:bodyPr>
          <a:lstStyle/>
          <a:p>
            <a:pPr marL="609585" marR="0" lvl="0" indent="0" algn="l" rtl="0">
              <a:lnSpc>
                <a:spcPct val="100000"/>
              </a:lnSpc>
              <a:spcBef>
                <a:spcPts val="800"/>
              </a:spcBef>
              <a:spcAft>
                <a:spcPts val="0"/>
              </a:spcAft>
              <a:buNone/>
            </a:pPr>
            <a:endParaRPr sz="1867" b="0" i="0" u="none" strike="noStrike" cap="none">
              <a:solidFill>
                <a:srgbClr val="000000"/>
              </a:solidFill>
              <a:latin typeface="Arial"/>
              <a:ea typeface="Arial"/>
              <a:cs typeface="Arial"/>
              <a:sym typeface="Arial"/>
            </a:endParaRPr>
          </a:p>
        </p:txBody>
      </p:sp>
      <p:sp>
        <p:nvSpPr>
          <p:cNvPr id="343" name="Google Shape;343;p38"/>
          <p:cNvSpPr txBox="1"/>
          <p:nvPr/>
        </p:nvSpPr>
        <p:spPr>
          <a:xfrm>
            <a:off x="28507" y="1000989"/>
            <a:ext cx="6919896" cy="4679061"/>
          </a:xfrm>
          <a:prstGeom prst="rect">
            <a:avLst/>
          </a:prstGeom>
          <a:noFill/>
          <a:ln>
            <a:noFill/>
          </a:ln>
        </p:spPr>
        <p:txBody>
          <a:bodyPr spcFirstLastPara="1" wrap="square" lIns="121900" tIns="121900" rIns="121900" bIns="121900" anchor="t" anchorCtr="0">
            <a:spAutoFit/>
          </a:bodyPr>
          <a:lstStyle/>
          <a:p>
            <a:pPr marL="186262" marR="0" lvl="0" indent="0" algn="l" rtl="0">
              <a:lnSpc>
                <a:spcPct val="100000"/>
              </a:lnSpc>
              <a:spcBef>
                <a:spcPts val="0"/>
              </a:spcBef>
              <a:spcAft>
                <a:spcPts val="0"/>
              </a:spcAft>
              <a:buNone/>
            </a:pPr>
            <a:r>
              <a:rPr lang="en-GB" sz="1867" b="1" i="0" u="none" strike="noStrike" cap="none" dirty="0">
                <a:solidFill>
                  <a:schemeClr val="bg1"/>
                </a:solidFill>
                <a:latin typeface="Arial"/>
                <a:ea typeface="Arial"/>
                <a:cs typeface="Arial"/>
                <a:sym typeface="Arial"/>
              </a:rPr>
              <a:t>Continue to encourage your employees to take action:</a:t>
            </a:r>
            <a:endParaRPr sz="1867" b="0" i="0" u="none" strike="noStrike" cap="none" dirty="0">
              <a:solidFill>
                <a:schemeClr val="bg1"/>
              </a:solidFill>
              <a:latin typeface="Arial"/>
              <a:ea typeface="Arial"/>
              <a:cs typeface="Arial"/>
              <a:sym typeface="Arial"/>
            </a:endParaRPr>
          </a:p>
          <a:p>
            <a:pPr marL="369741" marR="0" lvl="0" indent="-177744" algn="l" rtl="0">
              <a:lnSpc>
                <a:spcPct val="100000"/>
              </a:lnSpc>
              <a:spcBef>
                <a:spcPts val="800"/>
              </a:spcBef>
              <a:spcAft>
                <a:spcPts val="0"/>
              </a:spcAft>
              <a:buClr>
                <a:schemeClr val="dk1"/>
              </a:buClr>
              <a:buSzPts val="1867"/>
              <a:buFont typeface="Arial"/>
              <a:buChar char="•"/>
            </a:pPr>
            <a:r>
              <a:rPr lang="en-GB" sz="1867" b="0" i="0" u="none" strike="noStrike" cap="none" dirty="0">
                <a:solidFill>
                  <a:schemeClr val="bg1"/>
                </a:solidFill>
                <a:latin typeface="Arial"/>
                <a:ea typeface="Arial"/>
                <a:cs typeface="Arial"/>
                <a:sym typeface="Arial"/>
              </a:rPr>
              <a:t>Check if they are affected by 2015 Remedy via the “Am I affected tool”:  </a:t>
            </a:r>
            <a:r>
              <a:rPr lang="en-GB" sz="1867" b="0" i="0" u="sng" strike="noStrike" cap="none" dirty="0">
                <a:solidFill>
                  <a:schemeClr val="tx1"/>
                </a:solidFill>
                <a:latin typeface="Arial"/>
                <a:ea typeface="Arial"/>
                <a:cs typeface="Arial"/>
                <a:sym typeface="Arial"/>
                <a:hlinkClick r:id="rId3">
                  <a:extLst>
                    <a:ext uri="{A12FA001-AC4F-418D-AE19-62706E023703}">
                      <ahyp:hlinkClr xmlns:ahyp="http://schemas.microsoft.com/office/drawing/2018/hyperlinkcolor" val="tx"/>
                    </a:ext>
                  </a:extLst>
                </a:hlinkClick>
              </a:rPr>
              <a:t>https://retirementmodeller.civilservicepensionscheme.org.uk/remedy</a:t>
            </a:r>
            <a:endParaRPr sz="1867" b="0" i="0" u="none" strike="noStrike" cap="none" dirty="0">
              <a:solidFill>
                <a:schemeClr val="tx1"/>
              </a:solidFill>
              <a:latin typeface="Arial"/>
              <a:ea typeface="Arial"/>
              <a:cs typeface="Arial"/>
              <a:sym typeface="Arial"/>
            </a:endParaRPr>
          </a:p>
          <a:p>
            <a:pPr marL="369741" marR="0" lvl="0" indent="-177744" algn="l" rtl="0">
              <a:lnSpc>
                <a:spcPct val="100000"/>
              </a:lnSpc>
              <a:spcBef>
                <a:spcPts val="800"/>
              </a:spcBef>
              <a:spcAft>
                <a:spcPts val="0"/>
              </a:spcAft>
              <a:buClr>
                <a:schemeClr val="dk1"/>
              </a:buClr>
              <a:buSzPts val="1867"/>
              <a:buFont typeface="Arial"/>
              <a:buChar char="•"/>
            </a:pPr>
            <a:r>
              <a:rPr lang="en-GB" sz="1867" b="0" i="0" u="none" strike="noStrike" cap="none" dirty="0">
                <a:solidFill>
                  <a:schemeClr val="bg1"/>
                </a:solidFill>
                <a:latin typeface="Arial"/>
                <a:ea typeface="Arial"/>
                <a:cs typeface="Arial"/>
                <a:sym typeface="Arial"/>
              </a:rPr>
              <a:t>Obtain an illustration of how they might be affected financially for the remedy period via the Remedy Benefits Illustrator: </a:t>
            </a:r>
            <a:br>
              <a:rPr lang="en-GB" sz="1867" b="0" i="0" u="none" strike="noStrike" cap="none" dirty="0">
                <a:solidFill>
                  <a:schemeClr val="bg1"/>
                </a:solidFill>
                <a:latin typeface="Arial"/>
                <a:ea typeface="Arial"/>
                <a:cs typeface="Arial"/>
                <a:sym typeface="Arial"/>
              </a:rPr>
            </a:br>
            <a:r>
              <a:rPr lang="en-GB" sz="1867" b="0" i="0" u="sng" strike="noStrike" cap="none" dirty="0">
                <a:solidFill>
                  <a:schemeClr val="tx1"/>
                </a:solidFill>
                <a:latin typeface="Arial"/>
                <a:ea typeface="Arial"/>
                <a:cs typeface="Arial"/>
                <a:sym typeface="Arial"/>
                <a:hlinkClick r:id="rId4">
                  <a:extLst>
                    <a:ext uri="{A12FA001-AC4F-418D-AE19-62706E023703}">
                      <ahyp:hlinkClr xmlns:ahyp="http://schemas.microsoft.com/office/drawing/2018/hyperlinkcolor" val="tx"/>
                    </a:ext>
                  </a:extLst>
                </a:hlinkClick>
              </a:rPr>
              <a:t>https://remedy-illustrator-7year www.civilservicepensionscheme.org.uk/</a:t>
            </a:r>
            <a:endParaRPr sz="1867" b="0" i="0" u="none" strike="noStrike" cap="none" dirty="0">
              <a:solidFill>
                <a:schemeClr val="tx1"/>
              </a:solidFill>
              <a:latin typeface="Arial"/>
              <a:ea typeface="Arial"/>
              <a:cs typeface="Arial"/>
              <a:sym typeface="Arial"/>
            </a:endParaRPr>
          </a:p>
          <a:p>
            <a:pPr marL="369741" marR="0" lvl="0" indent="-177744" algn="l" rtl="0">
              <a:lnSpc>
                <a:spcPct val="100000"/>
              </a:lnSpc>
              <a:spcBef>
                <a:spcPts val="800"/>
              </a:spcBef>
              <a:spcAft>
                <a:spcPts val="0"/>
              </a:spcAft>
              <a:buClr>
                <a:schemeClr val="dk1"/>
              </a:buClr>
              <a:buSzPts val="1867"/>
              <a:buFont typeface="Arial"/>
              <a:buChar char="•"/>
            </a:pPr>
            <a:r>
              <a:rPr lang="en-GB" sz="1867" b="0" i="0" u="none" strike="noStrike" cap="none" dirty="0">
                <a:solidFill>
                  <a:schemeClr val="bg1"/>
                </a:solidFill>
                <a:latin typeface="Arial"/>
                <a:ea typeface="Arial"/>
                <a:cs typeface="Arial"/>
                <a:sym typeface="Arial"/>
              </a:rPr>
              <a:t>Engage with 2015 Remedy </a:t>
            </a:r>
            <a:r>
              <a:rPr lang="en-GB" sz="1867" b="0" i="0" u="none" strike="noStrike" cap="none" dirty="0" err="1">
                <a:solidFill>
                  <a:schemeClr val="bg1"/>
                </a:solidFill>
                <a:latin typeface="Arial"/>
                <a:ea typeface="Arial"/>
                <a:cs typeface="Arial"/>
                <a:sym typeface="Arial"/>
              </a:rPr>
              <a:t>Linkedin</a:t>
            </a:r>
            <a:r>
              <a:rPr lang="en-GB" sz="1867" b="0" i="0" u="none" strike="noStrike" cap="none" dirty="0">
                <a:solidFill>
                  <a:schemeClr val="bg1"/>
                </a:solidFill>
                <a:latin typeface="Arial"/>
                <a:ea typeface="Arial"/>
                <a:cs typeface="Arial"/>
                <a:sym typeface="Arial"/>
              </a:rPr>
              <a:t> posts  Search;  #</a:t>
            </a:r>
            <a:r>
              <a:rPr lang="en-GB" sz="1867" b="0" i="0" u="none" strike="noStrike" cap="none" dirty="0" err="1">
                <a:solidFill>
                  <a:schemeClr val="bg1"/>
                </a:solidFill>
                <a:latin typeface="Arial"/>
                <a:ea typeface="Arial"/>
                <a:cs typeface="Arial"/>
                <a:sym typeface="Arial"/>
              </a:rPr>
              <a:t>civilservice</a:t>
            </a:r>
            <a:r>
              <a:rPr lang="en-GB" sz="1867" b="0" i="0" u="none" strike="noStrike" cap="none" dirty="0">
                <a:solidFill>
                  <a:schemeClr val="bg1"/>
                </a:solidFill>
                <a:latin typeface="Arial"/>
                <a:ea typeface="Arial"/>
                <a:cs typeface="Arial"/>
                <a:sym typeface="Arial"/>
              </a:rPr>
              <a:t>, #2015remedy, #</a:t>
            </a:r>
            <a:r>
              <a:rPr lang="en-GB" sz="1867" b="0" i="0" u="none" strike="noStrike" cap="none" dirty="0" err="1">
                <a:solidFill>
                  <a:schemeClr val="bg1"/>
                </a:solidFill>
                <a:latin typeface="Arial"/>
                <a:ea typeface="Arial"/>
                <a:cs typeface="Arial"/>
                <a:sym typeface="Arial"/>
              </a:rPr>
              <a:t>mccloud</a:t>
            </a:r>
            <a:r>
              <a:rPr lang="en-GB" sz="1867" b="0" i="0" u="none" strike="noStrike" cap="none" dirty="0">
                <a:solidFill>
                  <a:schemeClr val="bg1"/>
                </a:solidFill>
                <a:latin typeface="Arial"/>
                <a:ea typeface="Arial"/>
                <a:cs typeface="Arial"/>
                <a:sym typeface="Arial"/>
              </a:rPr>
              <a:t> Help and Guidance is always on hand;</a:t>
            </a:r>
            <a:endParaRPr sz="1867" b="0" i="0" u="none" strike="noStrike" cap="none" dirty="0">
              <a:solidFill>
                <a:schemeClr val="bg1"/>
              </a:solidFill>
              <a:latin typeface="Arial"/>
              <a:ea typeface="Arial"/>
              <a:cs typeface="Arial"/>
              <a:sym typeface="Arial"/>
            </a:endParaRPr>
          </a:p>
          <a:p>
            <a:pPr marL="369741" marR="0" lvl="0" indent="-177744" algn="l" rtl="0">
              <a:lnSpc>
                <a:spcPct val="100000"/>
              </a:lnSpc>
              <a:spcBef>
                <a:spcPts val="800"/>
              </a:spcBef>
              <a:spcAft>
                <a:spcPts val="0"/>
              </a:spcAft>
              <a:buClr>
                <a:schemeClr val="dk1"/>
              </a:buClr>
              <a:buSzPts val="1867"/>
              <a:buFont typeface="Arial"/>
              <a:buChar char="•"/>
            </a:pPr>
            <a:r>
              <a:rPr lang="en-GB" sz="1867" b="0" i="0" u="none" strike="noStrike" cap="none" dirty="0">
                <a:solidFill>
                  <a:schemeClr val="bg1"/>
                </a:solidFill>
                <a:latin typeface="Arial"/>
                <a:ea typeface="Arial"/>
                <a:cs typeface="Arial"/>
                <a:sym typeface="Arial"/>
              </a:rPr>
              <a:t>FAQs  • Chatbot  • Remedy Updates Page.</a:t>
            </a:r>
            <a:endParaRPr sz="1867" b="0" i="0" u="none" strike="noStrike" cap="none" dirty="0">
              <a:solidFill>
                <a:schemeClr val="bg1"/>
              </a:solidFill>
              <a:latin typeface="Arial"/>
              <a:ea typeface="Arial"/>
              <a:cs typeface="Arial"/>
              <a:sym typeface="Arial"/>
            </a:endParaRPr>
          </a:p>
        </p:txBody>
      </p:sp>
      <p:pic>
        <p:nvPicPr>
          <p:cNvPr id="344" name="Google Shape;344;p38"/>
          <p:cNvPicPr preferRelativeResize="0"/>
          <p:nvPr/>
        </p:nvPicPr>
        <p:blipFill rotWithShape="1">
          <a:blip r:embed="rId5">
            <a:alphaModFix/>
          </a:blip>
          <a:srcRect/>
          <a:stretch/>
        </p:blipFill>
        <p:spPr>
          <a:xfrm>
            <a:off x="6996750" y="832789"/>
            <a:ext cx="5462726" cy="5458549"/>
          </a:xfrm>
          <a:prstGeom prst="rect">
            <a:avLst/>
          </a:prstGeom>
          <a:noFill/>
          <a:ln>
            <a:noFill/>
          </a:ln>
        </p:spPr>
      </p:pic>
      <p:sp>
        <p:nvSpPr>
          <p:cNvPr id="345" name="Google Shape;345;p38"/>
          <p:cNvSpPr txBox="1"/>
          <p:nvPr/>
        </p:nvSpPr>
        <p:spPr>
          <a:xfrm>
            <a:off x="-563244" y="6492345"/>
            <a:ext cx="4051699"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GB" sz="1400" b="0" i="0" u="none" strike="noStrike" cap="none">
                <a:solidFill>
                  <a:srgbClr val="56A1D5"/>
                </a:solidFill>
                <a:latin typeface="Arial"/>
                <a:ea typeface="Arial"/>
                <a:cs typeface="Arial"/>
                <a:sym typeface="Arial"/>
              </a:rPr>
              <a:t>www.civilservicepensionscheme.org.uk</a:t>
            </a:r>
            <a:endParaRPr sz="1400" b="0" i="0" u="none" strike="noStrike" cap="none">
              <a:solidFill>
                <a:srgbClr val="56A1D5"/>
              </a:solidFill>
              <a:latin typeface="Arial"/>
              <a:ea typeface="Arial"/>
              <a:cs typeface="Arial"/>
              <a:sym typeface="Arial"/>
            </a:endParaRPr>
          </a:p>
        </p:txBody>
      </p:sp>
      <p:pic>
        <p:nvPicPr>
          <p:cNvPr id="347" name="Google Shape;347;p38"/>
          <p:cNvPicPr preferRelativeResize="0"/>
          <p:nvPr/>
        </p:nvPicPr>
        <p:blipFill rotWithShape="1">
          <a:blip r:embed="rId6">
            <a:alphaModFix/>
          </a:blip>
          <a:srcRect/>
          <a:stretch/>
        </p:blipFill>
        <p:spPr>
          <a:xfrm>
            <a:off x="10078336" y="6025211"/>
            <a:ext cx="1738871" cy="786446"/>
          </a:xfrm>
          <a:prstGeom prst="rect">
            <a:avLst/>
          </a:prstGeom>
          <a:noFill/>
          <a:ln>
            <a:noFill/>
          </a:ln>
        </p:spPr>
      </p:pic>
      <p:pic>
        <p:nvPicPr>
          <p:cNvPr id="348" name="Google Shape;348;p38"/>
          <p:cNvPicPr preferRelativeResize="0"/>
          <p:nvPr/>
        </p:nvPicPr>
        <p:blipFill rotWithShape="1">
          <a:blip r:embed="rId7">
            <a:alphaModFix/>
          </a:blip>
          <a:srcRect/>
          <a:stretch/>
        </p:blipFill>
        <p:spPr>
          <a:xfrm>
            <a:off x="374793" y="5906141"/>
            <a:ext cx="2269255" cy="57200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17"/>
          <p:cNvPicPr preferRelativeResize="0"/>
          <p:nvPr/>
        </p:nvPicPr>
        <p:blipFill rotWithShape="1">
          <a:blip r:embed="rId3">
            <a:alphaModFix/>
          </a:blip>
          <a:srcRect l="4987" t="22572" r="1411" b="4535"/>
          <a:stretch/>
        </p:blipFill>
        <p:spPr>
          <a:xfrm>
            <a:off x="4913523" y="1204701"/>
            <a:ext cx="7278474" cy="4444537"/>
          </a:xfrm>
          <a:prstGeom prst="rect">
            <a:avLst/>
          </a:prstGeom>
          <a:noFill/>
          <a:ln>
            <a:noFill/>
          </a:ln>
        </p:spPr>
      </p:pic>
      <p:sp>
        <p:nvSpPr>
          <p:cNvPr id="365" name="Google Shape;365;p17"/>
          <p:cNvSpPr txBox="1"/>
          <p:nvPr/>
        </p:nvSpPr>
        <p:spPr>
          <a:xfrm>
            <a:off x="374795" y="-1"/>
            <a:ext cx="11603531" cy="1329213"/>
          </a:xfrm>
          <a:prstGeom prst="rect">
            <a:avLst/>
          </a:prstGeom>
          <a:noFill/>
          <a:ln>
            <a:noFill/>
          </a:ln>
        </p:spPr>
        <p:txBody>
          <a:bodyPr spcFirstLastPara="1" wrap="square" lIns="0" tIns="0" rIns="0" bIns="0" anchor="ctr" anchorCtr="0">
            <a:noAutofit/>
          </a:bodyPr>
          <a:lstStyle/>
          <a:p>
            <a:pPr marL="0" marR="0" lvl="1" indent="0" algn="l" rtl="0">
              <a:lnSpc>
                <a:spcPct val="100000"/>
              </a:lnSpc>
              <a:spcBef>
                <a:spcPts val="0"/>
              </a:spcBef>
              <a:spcAft>
                <a:spcPts val="0"/>
              </a:spcAft>
              <a:buNone/>
            </a:pPr>
            <a:r>
              <a:rPr lang="en-GB" sz="2900" b="1" i="0" u="none" strike="noStrike" cap="none">
                <a:solidFill>
                  <a:schemeClr val="dk1"/>
                </a:solidFill>
                <a:latin typeface="Arial"/>
                <a:ea typeface="Arial"/>
                <a:cs typeface="Arial"/>
                <a:sym typeface="Arial"/>
              </a:rPr>
              <a:t>Employers’ support</a:t>
            </a:r>
            <a:endParaRPr sz="1867" b="0" i="0" u="none" strike="noStrike" cap="none">
              <a:solidFill>
                <a:schemeClr val="dk1"/>
              </a:solidFill>
              <a:latin typeface="Arial"/>
              <a:ea typeface="Arial"/>
              <a:cs typeface="Arial"/>
              <a:sym typeface="Arial"/>
            </a:endParaRPr>
          </a:p>
        </p:txBody>
      </p:sp>
      <p:sp>
        <p:nvSpPr>
          <p:cNvPr id="366" name="Google Shape;366;p17"/>
          <p:cNvSpPr/>
          <p:nvPr/>
        </p:nvSpPr>
        <p:spPr>
          <a:xfrm>
            <a:off x="3" y="1204687"/>
            <a:ext cx="7149944" cy="4444551"/>
          </a:xfrm>
          <a:prstGeom prst="rect">
            <a:avLst/>
          </a:prstGeom>
          <a:solidFill>
            <a:srgbClr val="B381D9"/>
          </a:solidFill>
          <a:ln>
            <a:noFill/>
          </a:ln>
        </p:spPr>
        <p:txBody>
          <a:bodyPr spcFirstLastPara="1" wrap="square" lIns="91400" tIns="45700" rIns="216000" bIns="45700" anchor="ctr" anchorCtr="0">
            <a:noAutofit/>
          </a:bodyPr>
          <a:lstStyle/>
          <a:p>
            <a:pPr marL="465739" marR="0" lvl="0" indent="-177746" algn="l" rtl="0">
              <a:lnSpc>
                <a:spcPct val="100000"/>
              </a:lnSpc>
              <a:spcBef>
                <a:spcPts val="400"/>
              </a:spcBef>
              <a:spcAft>
                <a:spcPts val="0"/>
              </a:spcAft>
              <a:buClr>
                <a:schemeClr val="dk1"/>
              </a:buClr>
              <a:buSzPts val="2000"/>
              <a:buFont typeface="Arial"/>
              <a:buChar char="•"/>
            </a:pPr>
            <a:r>
              <a:rPr lang="en-GB" sz="2000" b="0" i="0" u="none" strike="noStrike" cap="none" dirty="0">
                <a:solidFill>
                  <a:schemeClr val="bg1"/>
                </a:solidFill>
                <a:latin typeface="Arial"/>
                <a:ea typeface="Arial"/>
                <a:cs typeface="Arial"/>
                <a:sym typeface="Arial"/>
              </a:rPr>
              <a:t>Visit the employer hub: </a:t>
            </a:r>
            <a:r>
              <a:rPr lang="en-GB" sz="2000" b="1" i="0" u="none" strike="noStrike" cap="none" dirty="0">
                <a:solidFill>
                  <a:schemeClr val="tx1"/>
                </a:solidFill>
                <a:latin typeface="Arial"/>
                <a:ea typeface="Arial"/>
                <a:cs typeface="Arial"/>
                <a:sym typeface="Arial"/>
              </a:rPr>
              <a:t>https://www.civilservicepensionscheme.org.uk/employers/ </a:t>
            </a:r>
            <a:endParaRPr sz="2400" b="0" i="0" u="none" strike="noStrike" cap="none" dirty="0">
              <a:solidFill>
                <a:schemeClr val="tx1"/>
              </a:solidFill>
              <a:latin typeface="Arial"/>
              <a:ea typeface="Arial"/>
              <a:cs typeface="Arial"/>
              <a:sym typeface="Arial"/>
            </a:endParaRPr>
          </a:p>
          <a:p>
            <a:pPr marL="465739" marR="0" lvl="0" indent="-177746" algn="l" rtl="0">
              <a:lnSpc>
                <a:spcPct val="100000"/>
              </a:lnSpc>
              <a:spcBef>
                <a:spcPts val="1200"/>
              </a:spcBef>
              <a:spcAft>
                <a:spcPts val="0"/>
              </a:spcAft>
              <a:buClr>
                <a:schemeClr val="dk1"/>
              </a:buClr>
              <a:buSzPts val="2000"/>
              <a:buFont typeface="Arial"/>
              <a:buChar char="•"/>
            </a:pPr>
            <a:r>
              <a:rPr lang="en-GB" sz="2000" b="0" i="0" u="none" strike="noStrike" cap="none" dirty="0">
                <a:solidFill>
                  <a:schemeClr val="bg1"/>
                </a:solidFill>
                <a:latin typeface="Arial"/>
                <a:ea typeface="Arial"/>
                <a:cs typeface="Arial"/>
                <a:sym typeface="Arial"/>
              </a:rPr>
              <a:t>This now holds all employer communications on this site so you can access as and when required. </a:t>
            </a:r>
            <a:endParaRPr sz="2400" b="0" i="0" u="none" strike="noStrike" cap="none" dirty="0">
              <a:solidFill>
                <a:schemeClr val="bg1"/>
              </a:solidFill>
              <a:latin typeface="Arial"/>
              <a:ea typeface="Arial"/>
              <a:cs typeface="Arial"/>
              <a:sym typeface="Arial"/>
            </a:endParaRPr>
          </a:p>
          <a:p>
            <a:pPr marL="465739" marR="0" lvl="0" indent="-177746" algn="l" rtl="0">
              <a:lnSpc>
                <a:spcPct val="100000"/>
              </a:lnSpc>
              <a:spcBef>
                <a:spcPts val="1200"/>
              </a:spcBef>
              <a:spcAft>
                <a:spcPts val="0"/>
              </a:spcAft>
              <a:buClr>
                <a:schemeClr val="dk1"/>
              </a:buClr>
              <a:buSzPts val="2000"/>
              <a:buFont typeface="Arial"/>
              <a:buChar char="•"/>
            </a:pPr>
            <a:r>
              <a:rPr lang="en-GB" sz="2000" b="0" i="0" u="none" strike="noStrike" cap="none" dirty="0">
                <a:solidFill>
                  <a:schemeClr val="bg1"/>
                </a:solidFill>
                <a:latin typeface="Arial"/>
                <a:ea typeface="Arial"/>
                <a:cs typeface="Arial"/>
                <a:sym typeface="Arial"/>
              </a:rPr>
              <a:t>We are always on hand for any </a:t>
            </a:r>
            <a:br>
              <a:rPr lang="en-GB" sz="2000" b="0" i="0" u="none" strike="noStrike" cap="none" dirty="0">
                <a:solidFill>
                  <a:schemeClr val="bg1"/>
                </a:solidFill>
                <a:latin typeface="Arial"/>
                <a:ea typeface="Arial"/>
                <a:cs typeface="Arial"/>
                <a:sym typeface="Arial"/>
              </a:rPr>
            </a:br>
            <a:r>
              <a:rPr lang="en-GB" sz="2000" b="0" i="0" u="none" strike="noStrike" cap="none" dirty="0">
                <a:solidFill>
                  <a:schemeClr val="bg1"/>
                </a:solidFill>
                <a:latin typeface="Arial"/>
                <a:ea typeface="Arial"/>
                <a:cs typeface="Arial"/>
                <a:sym typeface="Arial"/>
              </a:rPr>
              <a:t>2015  Remedy queries  Email us: </a:t>
            </a:r>
            <a:r>
              <a:rPr lang="en-GB" sz="2000" b="1" i="0" u="none" strike="noStrike" cap="none" dirty="0">
                <a:solidFill>
                  <a:schemeClr val="tx1"/>
                </a:solidFill>
                <a:latin typeface="Arial"/>
                <a:ea typeface="Arial"/>
                <a:cs typeface="Arial"/>
                <a:sym typeface="Arial"/>
              </a:rPr>
              <a:t>employerremedyqueries@mycsp.co.uk</a:t>
            </a:r>
            <a:endParaRPr sz="2400" b="0" i="0" u="none" strike="noStrike" cap="none" dirty="0">
              <a:solidFill>
                <a:schemeClr val="tx1"/>
              </a:solidFill>
              <a:latin typeface="Arial"/>
              <a:ea typeface="Arial"/>
              <a:cs typeface="Arial"/>
              <a:sym typeface="Arial"/>
            </a:endParaRPr>
          </a:p>
          <a:p>
            <a:pPr marL="465739" marR="0" lvl="0" indent="-177746" algn="l" rtl="0">
              <a:lnSpc>
                <a:spcPct val="100000"/>
              </a:lnSpc>
              <a:spcBef>
                <a:spcPts val="1200"/>
              </a:spcBef>
              <a:spcAft>
                <a:spcPts val="400"/>
              </a:spcAft>
              <a:buClr>
                <a:schemeClr val="dk1"/>
              </a:buClr>
              <a:buSzPts val="2000"/>
              <a:buFont typeface="Arial"/>
              <a:buChar char="•"/>
            </a:pPr>
            <a:r>
              <a:rPr lang="en-GB" sz="2000" b="0" i="0" u="none" strike="noStrike" cap="none" dirty="0">
                <a:solidFill>
                  <a:schemeClr val="bg1"/>
                </a:solidFill>
                <a:latin typeface="Arial"/>
                <a:ea typeface="Arial"/>
                <a:cs typeface="Arial"/>
                <a:sym typeface="Arial"/>
              </a:rPr>
              <a:t>Keep feeding back to us – How are we doing?  What can we improve?</a:t>
            </a:r>
            <a:endParaRPr sz="2400" b="0" i="0" u="none" strike="noStrike" cap="none" dirty="0">
              <a:solidFill>
                <a:schemeClr val="bg1"/>
              </a:solidFill>
              <a:latin typeface="Arial"/>
              <a:ea typeface="Arial"/>
              <a:cs typeface="Arial"/>
              <a:sym typeface="Arial"/>
            </a:endParaRPr>
          </a:p>
        </p:txBody>
      </p:sp>
      <p:sp>
        <p:nvSpPr>
          <p:cNvPr id="367" name="Google Shape;367;p17"/>
          <p:cNvSpPr txBox="1"/>
          <p:nvPr/>
        </p:nvSpPr>
        <p:spPr>
          <a:xfrm>
            <a:off x="-563244" y="6492345"/>
            <a:ext cx="4051699"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GB" sz="1400" b="0" i="0" u="none" strike="noStrike" cap="none">
                <a:solidFill>
                  <a:srgbClr val="56A1D5"/>
                </a:solidFill>
                <a:latin typeface="Arial"/>
                <a:ea typeface="Arial"/>
                <a:cs typeface="Arial"/>
                <a:sym typeface="Arial"/>
              </a:rPr>
              <a:t>www.civilservicepensionscheme.org.uk</a:t>
            </a:r>
            <a:endParaRPr sz="1400" b="0" i="0" u="none" strike="noStrike" cap="none">
              <a:solidFill>
                <a:srgbClr val="56A1D5"/>
              </a:solidFill>
              <a:latin typeface="Arial"/>
              <a:ea typeface="Arial"/>
              <a:cs typeface="Arial"/>
              <a:sym typeface="Arial"/>
            </a:endParaRPr>
          </a:p>
        </p:txBody>
      </p:sp>
      <p:sp>
        <p:nvSpPr>
          <p:cNvPr id="368" name="Google Shape;368;p17"/>
          <p:cNvSpPr txBox="1"/>
          <p:nvPr/>
        </p:nvSpPr>
        <p:spPr>
          <a:xfrm>
            <a:off x="2391507" y="6370425"/>
            <a:ext cx="6282324" cy="21544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1400" b="0" i="0" u="none" strike="noStrike" cap="none" dirty="0">
                <a:solidFill>
                  <a:srgbClr val="56A1D5"/>
                </a:solidFill>
                <a:latin typeface="Arial"/>
                <a:ea typeface="Arial"/>
                <a:cs typeface="Arial"/>
                <a:sym typeface="Arial"/>
              </a:rPr>
              <a:t>Got a Question? www.slido.com #2448121</a:t>
            </a:r>
            <a:endParaRPr sz="1400" b="0" i="0" u="none" strike="noStrike" cap="none" dirty="0">
              <a:solidFill>
                <a:srgbClr val="56A1D5"/>
              </a:solidFill>
              <a:latin typeface="Arial"/>
              <a:ea typeface="Arial"/>
              <a:cs typeface="Arial"/>
              <a:sym typeface="Arial"/>
            </a:endParaRPr>
          </a:p>
        </p:txBody>
      </p:sp>
      <p:pic>
        <p:nvPicPr>
          <p:cNvPr id="369" name="Google Shape;369;p17"/>
          <p:cNvPicPr preferRelativeResize="0"/>
          <p:nvPr/>
        </p:nvPicPr>
        <p:blipFill rotWithShape="1">
          <a:blip r:embed="rId4">
            <a:alphaModFix/>
          </a:blip>
          <a:srcRect/>
          <a:stretch/>
        </p:blipFill>
        <p:spPr>
          <a:xfrm>
            <a:off x="10078336" y="5771020"/>
            <a:ext cx="1738871" cy="1040637"/>
          </a:xfrm>
          <a:prstGeom prst="rect">
            <a:avLst/>
          </a:prstGeom>
          <a:noFill/>
          <a:ln>
            <a:noFill/>
          </a:ln>
        </p:spPr>
      </p:pic>
      <p:pic>
        <p:nvPicPr>
          <p:cNvPr id="370" name="Google Shape;370;p17"/>
          <p:cNvPicPr preferRelativeResize="0"/>
          <p:nvPr/>
        </p:nvPicPr>
        <p:blipFill rotWithShape="1">
          <a:blip r:embed="rId5">
            <a:alphaModFix/>
          </a:blip>
          <a:srcRect/>
          <a:stretch/>
        </p:blipFill>
        <p:spPr>
          <a:xfrm>
            <a:off x="374793" y="5693125"/>
            <a:ext cx="2269255" cy="78502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8A89B"/>
        </a:solidFill>
        <a:effectLst/>
      </p:bgPr>
    </p:bg>
    <p:spTree>
      <p:nvGrpSpPr>
        <p:cNvPr id="1" name="Shape 385"/>
        <p:cNvGrpSpPr/>
        <p:nvPr/>
      </p:nvGrpSpPr>
      <p:grpSpPr>
        <a:xfrm>
          <a:off x="0" y="0"/>
          <a:ext cx="0" cy="0"/>
          <a:chOff x="0" y="0"/>
          <a:chExt cx="0" cy="0"/>
        </a:xfrm>
      </p:grpSpPr>
      <p:pic>
        <p:nvPicPr>
          <p:cNvPr id="386" name="Google Shape;386;p19"/>
          <p:cNvPicPr preferRelativeResize="0"/>
          <p:nvPr/>
        </p:nvPicPr>
        <p:blipFill rotWithShape="1">
          <a:blip r:embed="rId3">
            <a:alphaModFix amt="30000"/>
          </a:blip>
          <a:srcRect l="1852" t="-19018" r="-822" b="36301"/>
          <a:stretch/>
        </p:blipFill>
        <p:spPr>
          <a:xfrm>
            <a:off x="0" y="1155700"/>
            <a:ext cx="5963611" cy="5728567"/>
          </a:xfrm>
          <a:prstGeom prst="rect">
            <a:avLst/>
          </a:prstGeom>
          <a:solidFill>
            <a:srgbClr val="58A89B"/>
          </a:solidFill>
          <a:ln>
            <a:noFill/>
          </a:ln>
        </p:spPr>
      </p:pic>
      <p:sp>
        <p:nvSpPr>
          <p:cNvPr id="387" name="Google Shape;387;p19"/>
          <p:cNvSpPr txBox="1"/>
          <p:nvPr/>
        </p:nvSpPr>
        <p:spPr>
          <a:xfrm>
            <a:off x="3475798" y="2102024"/>
            <a:ext cx="7772400" cy="82902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GB" sz="4000" b="1" i="0" u="none" strike="noStrike" cap="none">
                <a:solidFill>
                  <a:schemeClr val="dk1"/>
                </a:solidFill>
                <a:latin typeface="Arial"/>
                <a:ea typeface="Arial"/>
                <a:cs typeface="Arial"/>
                <a:sym typeface="Arial"/>
              </a:rPr>
              <a:t>Engagement update</a:t>
            </a:r>
            <a:endParaRPr sz="4000" b="0" i="0" u="none" strike="noStrike" cap="none">
              <a:solidFill>
                <a:schemeClr val="dk1"/>
              </a:solidFill>
              <a:latin typeface="Arial"/>
              <a:ea typeface="Arial"/>
              <a:cs typeface="Arial"/>
              <a:sym typeface="Arial"/>
            </a:endParaRPr>
          </a:p>
        </p:txBody>
      </p:sp>
      <p:pic>
        <p:nvPicPr>
          <p:cNvPr id="388" name="Google Shape;388;p19"/>
          <p:cNvPicPr preferRelativeResize="0"/>
          <p:nvPr/>
        </p:nvPicPr>
        <p:blipFill rotWithShape="1">
          <a:blip r:embed="rId4">
            <a:alphaModFix/>
          </a:blip>
          <a:srcRect/>
          <a:stretch/>
        </p:blipFill>
        <p:spPr>
          <a:xfrm>
            <a:off x="439924" y="387765"/>
            <a:ext cx="1839664" cy="59300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74"/>
          <p:cNvSpPr txBox="1"/>
          <p:nvPr/>
        </p:nvSpPr>
        <p:spPr>
          <a:xfrm>
            <a:off x="374795" y="-1"/>
            <a:ext cx="11603531" cy="1329213"/>
          </a:xfrm>
          <a:prstGeom prst="rect">
            <a:avLst/>
          </a:prstGeom>
          <a:noFill/>
          <a:ln>
            <a:noFill/>
          </a:ln>
        </p:spPr>
        <p:txBody>
          <a:bodyPr spcFirstLastPara="1" wrap="square" lIns="0" tIns="0" rIns="0" bIns="0" anchor="ctr" anchorCtr="0">
            <a:noAutofit/>
          </a:bodyPr>
          <a:lstStyle/>
          <a:p>
            <a:pPr marL="0" marR="0" lvl="1" indent="0" algn="l" rtl="0">
              <a:lnSpc>
                <a:spcPct val="100000"/>
              </a:lnSpc>
              <a:spcBef>
                <a:spcPts val="0"/>
              </a:spcBef>
              <a:spcAft>
                <a:spcPts val="0"/>
              </a:spcAft>
              <a:buNone/>
            </a:pPr>
            <a:r>
              <a:rPr lang="en-GB" sz="2900" b="1" i="0" u="none" strike="noStrike" cap="none">
                <a:solidFill>
                  <a:schemeClr val="dk1"/>
                </a:solidFill>
                <a:latin typeface="Arial"/>
                <a:ea typeface="Arial"/>
                <a:cs typeface="Arial"/>
                <a:sym typeface="Arial"/>
              </a:rPr>
              <a:t>Pension Awareness Month</a:t>
            </a:r>
            <a:endParaRPr sz="2900" b="1" i="0" u="none" strike="noStrike" cap="none">
              <a:solidFill>
                <a:schemeClr val="dk1"/>
              </a:solidFill>
              <a:latin typeface="Arial"/>
              <a:ea typeface="Arial"/>
              <a:cs typeface="Arial"/>
              <a:sym typeface="Arial"/>
            </a:endParaRPr>
          </a:p>
        </p:txBody>
      </p:sp>
      <p:sp>
        <p:nvSpPr>
          <p:cNvPr id="395" name="Google Shape;395;p74"/>
          <p:cNvSpPr/>
          <p:nvPr/>
        </p:nvSpPr>
        <p:spPr>
          <a:xfrm>
            <a:off x="0" y="1204689"/>
            <a:ext cx="5883007" cy="4444551"/>
          </a:xfrm>
          <a:prstGeom prst="rect">
            <a:avLst/>
          </a:prstGeom>
          <a:solidFill>
            <a:srgbClr val="58A89B"/>
          </a:solidFill>
          <a:ln>
            <a:noFill/>
          </a:ln>
        </p:spPr>
        <p:txBody>
          <a:bodyPr spcFirstLastPara="1" wrap="square" lIns="91400" tIns="45700" rIns="216000" bIns="45700" anchor="ctr" anchorCtr="0">
            <a:noAutofit/>
          </a:bodyPr>
          <a:lstStyle/>
          <a:p>
            <a:pPr marL="630893" marR="0" lvl="0" indent="-342900" algn="l" rtl="0">
              <a:lnSpc>
                <a:spcPct val="100000"/>
              </a:lnSpc>
              <a:spcBef>
                <a:spcPts val="0"/>
              </a:spcBef>
              <a:spcAft>
                <a:spcPts val="0"/>
              </a:spcAft>
              <a:buClr>
                <a:srgbClr val="000000"/>
              </a:buClr>
              <a:buSzPts val="2500"/>
              <a:buFont typeface="Arial"/>
              <a:buChar char="•"/>
            </a:pPr>
            <a:r>
              <a:rPr lang="en-GB" sz="2500" b="0" i="0" u="none" strike="noStrike" cap="none" dirty="0">
                <a:solidFill>
                  <a:srgbClr val="000000"/>
                </a:solidFill>
                <a:latin typeface="Arial"/>
                <a:ea typeface="Arial"/>
                <a:cs typeface="Arial"/>
                <a:sym typeface="Arial"/>
              </a:rPr>
              <a:t>Ran across September</a:t>
            </a:r>
            <a:endParaRPr dirty="0"/>
          </a:p>
          <a:p>
            <a:pPr marL="630893" marR="0" lvl="0" indent="-342900" algn="l" rtl="0">
              <a:lnSpc>
                <a:spcPct val="100000"/>
              </a:lnSpc>
              <a:spcBef>
                <a:spcPts val="0"/>
              </a:spcBef>
              <a:spcAft>
                <a:spcPts val="0"/>
              </a:spcAft>
              <a:buClr>
                <a:srgbClr val="000000"/>
              </a:buClr>
              <a:buSzPts val="2500"/>
              <a:buFont typeface="Arial"/>
              <a:buChar char="•"/>
            </a:pPr>
            <a:r>
              <a:rPr lang="en-GB" sz="2500" b="0" i="0" u="none" strike="noStrike" cap="none" dirty="0">
                <a:solidFill>
                  <a:srgbClr val="000000"/>
                </a:solidFill>
                <a:latin typeface="Arial"/>
                <a:ea typeface="Arial"/>
                <a:cs typeface="Arial"/>
                <a:sym typeface="Arial"/>
              </a:rPr>
              <a:t>13 Live Streams</a:t>
            </a:r>
            <a:endParaRPr dirty="0"/>
          </a:p>
          <a:p>
            <a:pPr marL="630893" marR="0" lvl="0" indent="-342900" algn="l" rtl="0">
              <a:lnSpc>
                <a:spcPct val="100000"/>
              </a:lnSpc>
              <a:spcBef>
                <a:spcPts val="0"/>
              </a:spcBef>
              <a:spcAft>
                <a:spcPts val="0"/>
              </a:spcAft>
              <a:buClr>
                <a:srgbClr val="000000"/>
              </a:buClr>
              <a:buSzPts val="2500"/>
              <a:buFont typeface="Arial"/>
              <a:buChar char="•"/>
            </a:pPr>
            <a:r>
              <a:rPr lang="en-GB" sz="2500" b="0" i="0" u="none" strike="noStrike" cap="none" dirty="0">
                <a:solidFill>
                  <a:srgbClr val="000000"/>
                </a:solidFill>
                <a:latin typeface="Arial"/>
                <a:ea typeface="Arial"/>
                <a:cs typeface="Arial"/>
                <a:sym typeface="Arial"/>
              </a:rPr>
              <a:t>Over 28,000 attendees</a:t>
            </a:r>
            <a:endParaRPr dirty="0"/>
          </a:p>
          <a:p>
            <a:pPr marL="630893" marR="0" lvl="0" indent="-342900" algn="l" rtl="0">
              <a:lnSpc>
                <a:spcPct val="100000"/>
              </a:lnSpc>
              <a:spcBef>
                <a:spcPts val="0"/>
              </a:spcBef>
              <a:spcAft>
                <a:spcPts val="0"/>
              </a:spcAft>
              <a:buClr>
                <a:srgbClr val="000000"/>
              </a:buClr>
              <a:buSzPts val="2500"/>
              <a:buFont typeface="Arial"/>
              <a:buChar char="•"/>
            </a:pPr>
            <a:r>
              <a:rPr lang="en-GB" sz="2500" b="0" i="0" u="none" strike="noStrike" cap="none" dirty="0">
                <a:solidFill>
                  <a:srgbClr val="000000"/>
                </a:solidFill>
                <a:latin typeface="Arial"/>
                <a:ea typeface="Arial"/>
                <a:cs typeface="Arial"/>
                <a:sym typeface="Arial"/>
              </a:rPr>
              <a:t>Themed Website content each week</a:t>
            </a:r>
            <a:endParaRPr dirty="0"/>
          </a:p>
          <a:p>
            <a:pPr marL="630893" marR="0" lvl="0" indent="-342900" algn="l" rtl="0">
              <a:lnSpc>
                <a:spcPct val="100000"/>
              </a:lnSpc>
              <a:spcBef>
                <a:spcPts val="0"/>
              </a:spcBef>
              <a:spcAft>
                <a:spcPts val="0"/>
              </a:spcAft>
              <a:buClr>
                <a:srgbClr val="000000"/>
              </a:buClr>
              <a:buSzPts val="2500"/>
              <a:buFont typeface="Arial"/>
              <a:buChar char="•"/>
            </a:pPr>
            <a:r>
              <a:rPr lang="en-GB" sz="2500" b="0" i="0" u="none" strike="noStrike" cap="none" dirty="0">
                <a:solidFill>
                  <a:srgbClr val="000000"/>
                </a:solidFill>
                <a:latin typeface="Arial"/>
                <a:ea typeface="Arial"/>
                <a:cs typeface="Arial"/>
                <a:sym typeface="Arial"/>
              </a:rPr>
              <a:t>5,200 completed Post Event Survey</a:t>
            </a:r>
            <a:endParaRPr dirty="0"/>
          </a:p>
          <a:p>
            <a:pPr marL="630893" marR="0" lvl="1" indent="-342900" algn="l" rtl="0">
              <a:lnSpc>
                <a:spcPct val="100000"/>
              </a:lnSpc>
              <a:spcBef>
                <a:spcPts val="0"/>
              </a:spcBef>
              <a:spcAft>
                <a:spcPts val="0"/>
              </a:spcAft>
              <a:buClr>
                <a:srgbClr val="000000"/>
              </a:buClr>
              <a:buSzPts val="2500"/>
              <a:buFont typeface="Arial"/>
              <a:buChar char="•"/>
            </a:pPr>
            <a:r>
              <a:rPr lang="en-GB" sz="2500" b="0" i="0" u="none" strike="noStrike" cap="none" dirty="0">
                <a:solidFill>
                  <a:srgbClr val="000000"/>
                </a:solidFill>
                <a:latin typeface="Arial"/>
                <a:ea typeface="Arial"/>
                <a:cs typeface="Arial"/>
                <a:sym typeface="Arial"/>
              </a:rPr>
              <a:t>95% said event helped them better understand their pension</a:t>
            </a:r>
            <a:endParaRPr dirty="0"/>
          </a:p>
          <a:p>
            <a:pPr marL="630893" marR="0" lvl="1" indent="-342900" algn="l" rtl="0">
              <a:lnSpc>
                <a:spcPct val="100000"/>
              </a:lnSpc>
              <a:spcBef>
                <a:spcPts val="0"/>
              </a:spcBef>
              <a:spcAft>
                <a:spcPts val="0"/>
              </a:spcAft>
              <a:buClr>
                <a:srgbClr val="000000"/>
              </a:buClr>
              <a:buSzPts val="2500"/>
              <a:buFont typeface="Arial"/>
              <a:buChar char="•"/>
            </a:pPr>
            <a:r>
              <a:rPr lang="en-GB" sz="2500" b="0" i="0" u="none" strike="noStrike" cap="none" dirty="0">
                <a:solidFill>
                  <a:srgbClr val="000000"/>
                </a:solidFill>
                <a:latin typeface="Arial"/>
                <a:ea typeface="Arial"/>
                <a:cs typeface="Arial"/>
                <a:sym typeface="Arial"/>
              </a:rPr>
              <a:t>98% would recommend to a colleague</a:t>
            </a:r>
            <a:endParaRPr dirty="0"/>
          </a:p>
          <a:p>
            <a:pPr marL="630893" marR="0" lvl="0" indent="-251459" algn="l" rtl="0">
              <a:lnSpc>
                <a:spcPct val="100000"/>
              </a:lnSpc>
              <a:spcBef>
                <a:spcPts val="0"/>
              </a:spcBef>
              <a:spcAft>
                <a:spcPts val="0"/>
              </a:spcAft>
              <a:buClr>
                <a:schemeClr val="lt1"/>
              </a:buClr>
              <a:buSzPts val="1440"/>
              <a:buFont typeface="Arial"/>
              <a:buNone/>
            </a:pPr>
            <a:endParaRPr sz="1867" b="0" i="0" u="none" strike="noStrike" cap="none" dirty="0">
              <a:solidFill>
                <a:srgbClr val="000000"/>
              </a:solidFill>
              <a:latin typeface="Arial"/>
              <a:ea typeface="Arial"/>
              <a:cs typeface="Arial"/>
              <a:sym typeface="Arial"/>
            </a:endParaRPr>
          </a:p>
        </p:txBody>
      </p:sp>
      <p:sp>
        <p:nvSpPr>
          <p:cNvPr id="396" name="Google Shape;396;p74"/>
          <p:cNvSpPr txBox="1"/>
          <p:nvPr/>
        </p:nvSpPr>
        <p:spPr>
          <a:xfrm>
            <a:off x="-563244" y="6492345"/>
            <a:ext cx="4051699"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GB" sz="1400" b="0" i="0" u="none" strike="noStrike" cap="none">
                <a:solidFill>
                  <a:srgbClr val="56A1D5"/>
                </a:solidFill>
                <a:latin typeface="Arial"/>
                <a:ea typeface="Arial"/>
                <a:cs typeface="Arial"/>
                <a:sym typeface="Arial"/>
              </a:rPr>
              <a:t>www.civilservicepensionscheme.org.uk</a:t>
            </a:r>
            <a:endParaRPr sz="1400" b="0" i="0" u="none" strike="noStrike" cap="none">
              <a:solidFill>
                <a:srgbClr val="56A1D5"/>
              </a:solidFill>
              <a:latin typeface="Arial"/>
              <a:ea typeface="Arial"/>
              <a:cs typeface="Arial"/>
              <a:sym typeface="Arial"/>
            </a:endParaRPr>
          </a:p>
        </p:txBody>
      </p:sp>
      <p:pic>
        <p:nvPicPr>
          <p:cNvPr id="398" name="Google Shape;398;p74"/>
          <p:cNvPicPr preferRelativeResize="0"/>
          <p:nvPr/>
        </p:nvPicPr>
        <p:blipFill rotWithShape="1">
          <a:blip r:embed="rId3">
            <a:alphaModFix/>
          </a:blip>
          <a:srcRect/>
          <a:stretch/>
        </p:blipFill>
        <p:spPr>
          <a:xfrm>
            <a:off x="10078336" y="5771020"/>
            <a:ext cx="1738871" cy="1040637"/>
          </a:xfrm>
          <a:prstGeom prst="rect">
            <a:avLst/>
          </a:prstGeom>
          <a:noFill/>
          <a:ln>
            <a:noFill/>
          </a:ln>
        </p:spPr>
      </p:pic>
      <p:pic>
        <p:nvPicPr>
          <p:cNvPr id="399" name="Google Shape;399;p74"/>
          <p:cNvPicPr preferRelativeResize="0"/>
          <p:nvPr/>
        </p:nvPicPr>
        <p:blipFill rotWithShape="1">
          <a:blip r:embed="rId4">
            <a:alphaModFix/>
          </a:blip>
          <a:srcRect/>
          <a:stretch/>
        </p:blipFill>
        <p:spPr>
          <a:xfrm>
            <a:off x="374793" y="5693125"/>
            <a:ext cx="2269255" cy="785022"/>
          </a:xfrm>
          <a:prstGeom prst="rect">
            <a:avLst/>
          </a:prstGeom>
          <a:noFill/>
          <a:ln>
            <a:noFill/>
          </a:ln>
        </p:spPr>
      </p:pic>
      <p:pic>
        <p:nvPicPr>
          <p:cNvPr id="400" name="Google Shape;400;p74"/>
          <p:cNvPicPr preferRelativeResize="0"/>
          <p:nvPr/>
        </p:nvPicPr>
        <p:blipFill rotWithShape="1">
          <a:blip r:embed="rId5">
            <a:alphaModFix/>
          </a:blip>
          <a:srcRect/>
          <a:stretch/>
        </p:blipFill>
        <p:spPr>
          <a:xfrm>
            <a:off x="5883007" y="1202685"/>
            <a:ext cx="6308993" cy="1079541"/>
          </a:xfrm>
          <a:prstGeom prst="rect">
            <a:avLst/>
          </a:prstGeom>
          <a:noFill/>
          <a:ln w="9525" cap="flat" cmpd="sng">
            <a:solidFill>
              <a:schemeClr val="dk1"/>
            </a:solidFill>
            <a:prstDash val="solid"/>
            <a:round/>
            <a:headEnd type="none" w="sm" len="sm"/>
            <a:tailEnd type="none" w="sm" len="sm"/>
          </a:ln>
        </p:spPr>
      </p:pic>
      <p:pic>
        <p:nvPicPr>
          <p:cNvPr id="401" name="Google Shape;401;p74"/>
          <p:cNvPicPr preferRelativeResize="0"/>
          <p:nvPr/>
        </p:nvPicPr>
        <p:blipFill rotWithShape="1">
          <a:blip r:embed="rId6">
            <a:alphaModFix/>
          </a:blip>
          <a:srcRect l="1481"/>
          <a:stretch/>
        </p:blipFill>
        <p:spPr>
          <a:xfrm>
            <a:off x="5883008" y="4795657"/>
            <a:ext cx="6317300" cy="853583"/>
          </a:xfrm>
          <a:prstGeom prst="rect">
            <a:avLst/>
          </a:prstGeom>
          <a:noFill/>
          <a:ln w="9525" cap="flat" cmpd="sng">
            <a:solidFill>
              <a:schemeClr val="dk1"/>
            </a:solidFill>
            <a:prstDash val="solid"/>
            <a:round/>
            <a:headEnd type="none" w="sm" len="sm"/>
            <a:tailEnd type="none" w="sm" len="sm"/>
          </a:ln>
        </p:spPr>
      </p:pic>
      <p:pic>
        <p:nvPicPr>
          <p:cNvPr id="402" name="Google Shape;402;p74"/>
          <p:cNvPicPr preferRelativeResize="0"/>
          <p:nvPr/>
        </p:nvPicPr>
        <p:blipFill rotWithShape="1">
          <a:blip r:embed="rId7">
            <a:alphaModFix/>
          </a:blip>
          <a:srcRect l="1222"/>
          <a:stretch/>
        </p:blipFill>
        <p:spPr>
          <a:xfrm>
            <a:off x="5883007" y="3646428"/>
            <a:ext cx="6308993" cy="1147225"/>
          </a:xfrm>
          <a:prstGeom prst="rect">
            <a:avLst/>
          </a:prstGeom>
          <a:noFill/>
          <a:ln w="9525" cap="flat" cmpd="sng">
            <a:solidFill>
              <a:schemeClr val="dk1"/>
            </a:solidFill>
            <a:prstDash val="solid"/>
            <a:round/>
            <a:headEnd type="none" w="sm" len="sm"/>
            <a:tailEnd type="none" w="sm" len="sm"/>
          </a:ln>
        </p:spPr>
      </p:pic>
      <p:pic>
        <p:nvPicPr>
          <p:cNvPr id="403" name="Google Shape;403;p74"/>
          <p:cNvPicPr preferRelativeResize="0"/>
          <p:nvPr/>
        </p:nvPicPr>
        <p:blipFill rotWithShape="1">
          <a:blip r:embed="rId8">
            <a:alphaModFix/>
          </a:blip>
          <a:srcRect/>
          <a:stretch/>
        </p:blipFill>
        <p:spPr>
          <a:xfrm>
            <a:off x="5883007" y="2282226"/>
            <a:ext cx="6308993" cy="1364202"/>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76"/>
          <p:cNvSpPr txBox="1"/>
          <p:nvPr/>
        </p:nvSpPr>
        <p:spPr>
          <a:xfrm>
            <a:off x="374795" y="-1"/>
            <a:ext cx="11603531" cy="1329213"/>
          </a:xfrm>
          <a:prstGeom prst="rect">
            <a:avLst/>
          </a:prstGeom>
          <a:noFill/>
          <a:ln>
            <a:noFill/>
          </a:ln>
        </p:spPr>
        <p:txBody>
          <a:bodyPr spcFirstLastPara="1" wrap="square" lIns="0" tIns="0" rIns="0" bIns="0" anchor="ctr" anchorCtr="0">
            <a:noAutofit/>
          </a:bodyPr>
          <a:lstStyle/>
          <a:p>
            <a:pPr marL="0" marR="0" lvl="1" indent="0" algn="l" rtl="0">
              <a:lnSpc>
                <a:spcPct val="100000"/>
              </a:lnSpc>
              <a:spcBef>
                <a:spcPts val="0"/>
              </a:spcBef>
              <a:spcAft>
                <a:spcPts val="0"/>
              </a:spcAft>
              <a:buNone/>
            </a:pPr>
            <a:r>
              <a:rPr lang="en-GB" sz="2900" b="1" i="0" u="none" strike="noStrike" cap="none">
                <a:solidFill>
                  <a:schemeClr val="dk1"/>
                </a:solidFill>
                <a:latin typeface="Arial"/>
                <a:ea typeface="Arial"/>
                <a:cs typeface="Arial"/>
                <a:sym typeface="Arial"/>
              </a:rPr>
              <a:t>Podcast – Season 2</a:t>
            </a:r>
            <a:endParaRPr sz="2900" b="1" i="0" u="none" strike="noStrike" cap="none">
              <a:solidFill>
                <a:schemeClr val="dk1"/>
              </a:solidFill>
              <a:latin typeface="Arial"/>
              <a:ea typeface="Arial"/>
              <a:cs typeface="Arial"/>
              <a:sym typeface="Arial"/>
            </a:endParaRPr>
          </a:p>
        </p:txBody>
      </p:sp>
      <p:sp>
        <p:nvSpPr>
          <p:cNvPr id="420" name="Google Shape;420;p76"/>
          <p:cNvSpPr/>
          <p:nvPr/>
        </p:nvSpPr>
        <p:spPr>
          <a:xfrm>
            <a:off x="0" y="1204689"/>
            <a:ext cx="6096000" cy="4444551"/>
          </a:xfrm>
          <a:prstGeom prst="rect">
            <a:avLst/>
          </a:prstGeom>
          <a:solidFill>
            <a:srgbClr val="58A89B"/>
          </a:solidFill>
          <a:ln>
            <a:noFill/>
          </a:ln>
        </p:spPr>
        <p:txBody>
          <a:bodyPr spcFirstLastPara="1" wrap="square" lIns="91400" tIns="45700" rIns="216000" bIns="45700" anchor="ctr" anchorCtr="0">
            <a:noAutofit/>
          </a:bodyPr>
          <a:lstStyle/>
          <a:p>
            <a:pPr marL="465739" marR="0" lvl="0" indent="-177800" algn="l" rtl="0">
              <a:lnSpc>
                <a:spcPct val="100000"/>
              </a:lnSpc>
              <a:spcBef>
                <a:spcPts val="0"/>
              </a:spcBef>
              <a:spcAft>
                <a:spcPts val="0"/>
              </a:spcAft>
              <a:buClr>
                <a:srgbClr val="000000"/>
              </a:buClr>
              <a:buSzPts val="2800"/>
              <a:buFont typeface="Arial"/>
              <a:buChar char="•"/>
            </a:pPr>
            <a:r>
              <a:rPr lang="en-GB" sz="2800" b="0" i="0" u="none" strike="noStrike" cap="none" dirty="0">
                <a:solidFill>
                  <a:srgbClr val="000000"/>
                </a:solidFill>
                <a:latin typeface="Arial"/>
                <a:ea typeface="Arial"/>
                <a:cs typeface="Arial"/>
                <a:sym typeface="Arial"/>
              </a:rPr>
              <a:t>42,354 total Downloads for both seasons</a:t>
            </a:r>
            <a:endParaRPr dirty="0"/>
          </a:p>
          <a:p>
            <a:pPr marL="287993" marR="0" lvl="0" indent="0" algn="l" rtl="0">
              <a:lnSpc>
                <a:spcPct val="100000"/>
              </a:lnSpc>
              <a:spcBef>
                <a:spcPts val="0"/>
              </a:spcBef>
              <a:spcAft>
                <a:spcPts val="0"/>
              </a:spcAft>
              <a:buNone/>
            </a:pPr>
            <a:r>
              <a:rPr lang="en-GB" sz="2800" b="1" i="0" u="none" strike="noStrike" cap="none" dirty="0">
                <a:solidFill>
                  <a:srgbClr val="000000"/>
                </a:solidFill>
                <a:latin typeface="Arial"/>
                <a:ea typeface="Arial"/>
                <a:cs typeface="Arial"/>
                <a:sym typeface="Arial"/>
              </a:rPr>
              <a:t>Season two consists of:</a:t>
            </a:r>
            <a:endParaRPr dirty="0"/>
          </a:p>
          <a:p>
            <a:pPr marL="465739" marR="0" lvl="0" indent="-177800" algn="l" rtl="0">
              <a:lnSpc>
                <a:spcPct val="100000"/>
              </a:lnSpc>
              <a:spcBef>
                <a:spcPts val="0"/>
              </a:spcBef>
              <a:spcAft>
                <a:spcPts val="0"/>
              </a:spcAft>
              <a:buClr>
                <a:srgbClr val="000000"/>
              </a:buClr>
              <a:buSzPts val="2800"/>
              <a:buFont typeface="Arial"/>
              <a:buChar char="•"/>
            </a:pPr>
            <a:r>
              <a:rPr lang="en-GB" sz="2800" b="0" i="0" u="none" strike="noStrike" cap="none" dirty="0">
                <a:solidFill>
                  <a:srgbClr val="000000"/>
                </a:solidFill>
                <a:latin typeface="Arial"/>
                <a:ea typeface="Arial"/>
                <a:cs typeface="Arial"/>
                <a:sym typeface="Arial"/>
              </a:rPr>
              <a:t>6 full episodes &amp; 6 Mini-</a:t>
            </a:r>
            <a:r>
              <a:rPr lang="en-GB" sz="2800" b="0" i="0" u="none" strike="noStrike" cap="none" dirty="0" err="1">
                <a:solidFill>
                  <a:srgbClr val="000000"/>
                </a:solidFill>
                <a:latin typeface="Arial"/>
                <a:ea typeface="Arial"/>
                <a:cs typeface="Arial"/>
                <a:sym typeface="Arial"/>
              </a:rPr>
              <a:t>sodes</a:t>
            </a:r>
            <a:endParaRPr sz="2800" b="0" i="0" u="none" strike="noStrike" cap="none" dirty="0">
              <a:solidFill>
                <a:srgbClr val="000000"/>
              </a:solidFill>
              <a:latin typeface="Arial"/>
              <a:ea typeface="Arial"/>
              <a:cs typeface="Arial"/>
              <a:sym typeface="Arial"/>
            </a:endParaRPr>
          </a:p>
          <a:p>
            <a:pPr marL="287993" marR="0" lvl="0" indent="0" algn="l" rtl="0">
              <a:lnSpc>
                <a:spcPct val="100000"/>
              </a:lnSpc>
              <a:spcBef>
                <a:spcPts val="0"/>
              </a:spcBef>
              <a:spcAft>
                <a:spcPts val="0"/>
              </a:spcAft>
              <a:buNone/>
            </a:pPr>
            <a:r>
              <a:rPr lang="en-GB" sz="2800" b="1" i="0" u="none" strike="noStrike" cap="none" dirty="0">
                <a:solidFill>
                  <a:srgbClr val="000000"/>
                </a:solidFill>
                <a:latin typeface="Arial"/>
                <a:ea typeface="Arial"/>
                <a:cs typeface="Arial"/>
                <a:sym typeface="Arial"/>
              </a:rPr>
              <a:t>Release Timeline</a:t>
            </a:r>
            <a:endParaRPr dirty="0"/>
          </a:p>
          <a:p>
            <a:pPr marL="465739" marR="0" lvl="0" indent="-177800" algn="l" rtl="0">
              <a:lnSpc>
                <a:spcPct val="100000"/>
              </a:lnSpc>
              <a:spcBef>
                <a:spcPts val="0"/>
              </a:spcBef>
              <a:spcAft>
                <a:spcPts val="0"/>
              </a:spcAft>
              <a:buClr>
                <a:srgbClr val="000000"/>
              </a:buClr>
              <a:buSzPts val="2800"/>
              <a:buFont typeface="Arial"/>
              <a:buChar char="•"/>
            </a:pPr>
            <a:r>
              <a:rPr lang="en-GB" sz="2800" b="0" i="0" u="none" strike="noStrike" cap="none" dirty="0">
                <a:solidFill>
                  <a:srgbClr val="000000"/>
                </a:solidFill>
                <a:latin typeface="Arial"/>
                <a:ea typeface="Arial"/>
                <a:cs typeface="Arial"/>
                <a:sym typeface="Arial"/>
              </a:rPr>
              <a:t>August 2023 – November 2023</a:t>
            </a:r>
            <a:endParaRPr sz="2800" b="0" i="0" u="none" strike="noStrike" cap="none" dirty="0">
              <a:solidFill>
                <a:srgbClr val="000000"/>
              </a:solidFill>
              <a:latin typeface="Arial"/>
              <a:ea typeface="Arial"/>
              <a:cs typeface="Arial"/>
              <a:sym typeface="Arial"/>
            </a:endParaRPr>
          </a:p>
        </p:txBody>
      </p:sp>
      <p:sp>
        <p:nvSpPr>
          <p:cNvPr id="421" name="Google Shape;421;p76"/>
          <p:cNvSpPr txBox="1"/>
          <p:nvPr/>
        </p:nvSpPr>
        <p:spPr>
          <a:xfrm>
            <a:off x="-563244" y="6492345"/>
            <a:ext cx="4051699"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GB" sz="1400" b="0" i="0" u="none" strike="noStrike" cap="none">
                <a:solidFill>
                  <a:srgbClr val="56A1D5"/>
                </a:solidFill>
                <a:latin typeface="Arial"/>
                <a:ea typeface="Arial"/>
                <a:cs typeface="Arial"/>
                <a:sym typeface="Arial"/>
              </a:rPr>
              <a:t>www.civilservicepensionscheme.org.uk</a:t>
            </a:r>
            <a:endParaRPr sz="1400" b="0" i="0" u="none" strike="noStrike" cap="none">
              <a:solidFill>
                <a:srgbClr val="56A1D5"/>
              </a:solidFill>
              <a:latin typeface="Arial"/>
              <a:ea typeface="Arial"/>
              <a:cs typeface="Arial"/>
              <a:sym typeface="Arial"/>
            </a:endParaRPr>
          </a:p>
        </p:txBody>
      </p:sp>
      <p:pic>
        <p:nvPicPr>
          <p:cNvPr id="423" name="Google Shape;423;p76"/>
          <p:cNvPicPr preferRelativeResize="0"/>
          <p:nvPr/>
        </p:nvPicPr>
        <p:blipFill rotWithShape="1">
          <a:blip r:embed="rId3">
            <a:alphaModFix/>
          </a:blip>
          <a:srcRect/>
          <a:stretch/>
        </p:blipFill>
        <p:spPr>
          <a:xfrm>
            <a:off x="10078336" y="5771020"/>
            <a:ext cx="1738871" cy="1040637"/>
          </a:xfrm>
          <a:prstGeom prst="rect">
            <a:avLst/>
          </a:prstGeom>
          <a:noFill/>
          <a:ln>
            <a:noFill/>
          </a:ln>
        </p:spPr>
      </p:pic>
      <p:pic>
        <p:nvPicPr>
          <p:cNvPr id="424" name="Google Shape;424;p76"/>
          <p:cNvPicPr preferRelativeResize="0"/>
          <p:nvPr/>
        </p:nvPicPr>
        <p:blipFill rotWithShape="1">
          <a:blip r:embed="rId4">
            <a:alphaModFix/>
          </a:blip>
          <a:srcRect/>
          <a:stretch/>
        </p:blipFill>
        <p:spPr>
          <a:xfrm>
            <a:off x="374793" y="5693125"/>
            <a:ext cx="2269255" cy="785022"/>
          </a:xfrm>
          <a:prstGeom prst="rect">
            <a:avLst/>
          </a:prstGeom>
          <a:noFill/>
          <a:ln>
            <a:noFill/>
          </a:ln>
        </p:spPr>
      </p:pic>
      <p:pic>
        <p:nvPicPr>
          <p:cNvPr id="425" name="Google Shape;425;p76" descr="Podcast Artwork V1"/>
          <p:cNvPicPr preferRelativeResize="0"/>
          <p:nvPr/>
        </p:nvPicPr>
        <p:blipFill rotWithShape="1">
          <a:blip r:embed="rId5">
            <a:alphaModFix/>
          </a:blip>
          <a:srcRect/>
          <a:stretch/>
        </p:blipFill>
        <p:spPr>
          <a:xfrm>
            <a:off x="6096000" y="1204689"/>
            <a:ext cx="6088655" cy="444441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78"/>
          <p:cNvSpPr txBox="1"/>
          <p:nvPr/>
        </p:nvSpPr>
        <p:spPr>
          <a:xfrm>
            <a:off x="374795" y="-1"/>
            <a:ext cx="11603531" cy="1329213"/>
          </a:xfrm>
          <a:prstGeom prst="rect">
            <a:avLst/>
          </a:prstGeom>
          <a:noFill/>
          <a:ln>
            <a:noFill/>
          </a:ln>
        </p:spPr>
        <p:txBody>
          <a:bodyPr spcFirstLastPara="1" wrap="square" lIns="0" tIns="0" rIns="0" bIns="0" anchor="ctr" anchorCtr="0">
            <a:noAutofit/>
          </a:bodyPr>
          <a:lstStyle/>
          <a:p>
            <a:pPr marL="0" marR="0" lvl="1" indent="0" algn="l" rtl="0">
              <a:lnSpc>
                <a:spcPct val="100000"/>
              </a:lnSpc>
              <a:spcBef>
                <a:spcPts val="0"/>
              </a:spcBef>
              <a:spcAft>
                <a:spcPts val="0"/>
              </a:spcAft>
              <a:buNone/>
            </a:pPr>
            <a:r>
              <a:rPr lang="en-GB" sz="3200" b="1" i="0" u="none" strike="noStrike" cap="none">
                <a:solidFill>
                  <a:schemeClr val="dk1"/>
                </a:solidFill>
                <a:latin typeface="Arial"/>
                <a:ea typeface="Arial"/>
                <a:cs typeface="Arial"/>
                <a:sym typeface="Arial"/>
              </a:rPr>
              <a:t>Portal</a:t>
            </a:r>
            <a:r>
              <a:rPr lang="en-GB" sz="1867" b="0" i="0" u="none" strike="noStrike" cap="none">
                <a:solidFill>
                  <a:schemeClr val="dk1"/>
                </a:solidFill>
                <a:latin typeface="Arial"/>
                <a:ea typeface="Arial"/>
                <a:cs typeface="Arial"/>
                <a:sym typeface="Arial"/>
              </a:rPr>
              <a:t> </a:t>
            </a:r>
            <a:r>
              <a:rPr lang="en-GB" sz="3200" b="1" i="0" u="none" strike="noStrike" cap="none">
                <a:solidFill>
                  <a:schemeClr val="dk1"/>
                </a:solidFill>
                <a:latin typeface="Arial"/>
                <a:ea typeface="Arial"/>
                <a:cs typeface="Arial"/>
                <a:sym typeface="Arial"/>
              </a:rPr>
              <a:t>updates</a:t>
            </a:r>
            <a:endParaRPr sz="3200" b="1" i="0" u="none" strike="noStrike" cap="none">
              <a:solidFill>
                <a:schemeClr val="dk1"/>
              </a:solidFill>
              <a:latin typeface="Arial"/>
              <a:ea typeface="Arial"/>
              <a:cs typeface="Arial"/>
              <a:sym typeface="Arial"/>
            </a:endParaRPr>
          </a:p>
        </p:txBody>
      </p:sp>
      <p:sp>
        <p:nvSpPr>
          <p:cNvPr id="442" name="Google Shape;442;p78"/>
          <p:cNvSpPr/>
          <p:nvPr/>
        </p:nvSpPr>
        <p:spPr>
          <a:xfrm>
            <a:off x="0" y="1204687"/>
            <a:ext cx="6180463" cy="4444551"/>
          </a:xfrm>
          <a:prstGeom prst="rect">
            <a:avLst/>
          </a:prstGeom>
          <a:solidFill>
            <a:srgbClr val="58A89B"/>
          </a:solidFill>
          <a:ln>
            <a:noFill/>
          </a:ln>
        </p:spPr>
        <p:txBody>
          <a:bodyPr spcFirstLastPara="1" wrap="square" lIns="91400" tIns="45700" rIns="216000" bIns="45700" anchor="ctr" anchorCtr="0">
            <a:noAutofit/>
          </a:bodyPr>
          <a:lstStyle/>
          <a:p>
            <a:pPr marL="287993" marR="0" lvl="0" indent="0" algn="l" rtl="0">
              <a:lnSpc>
                <a:spcPct val="100000"/>
              </a:lnSpc>
              <a:spcBef>
                <a:spcPts val="0"/>
              </a:spcBef>
              <a:spcAft>
                <a:spcPts val="0"/>
              </a:spcAft>
              <a:buNone/>
            </a:pPr>
            <a:r>
              <a:rPr lang="en-GB" sz="2400" b="1" i="0" u="none" strike="noStrike" cap="none" dirty="0">
                <a:solidFill>
                  <a:srgbClr val="000000"/>
                </a:solidFill>
                <a:latin typeface="Arial"/>
                <a:ea typeface="Arial"/>
                <a:cs typeface="Arial"/>
                <a:sym typeface="Arial"/>
              </a:rPr>
              <a:t>Total of 523.4k members registered</a:t>
            </a:r>
            <a:endParaRPr sz="1600" dirty="0"/>
          </a:p>
          <a:p>
            <a:pPr marL="465739" marR="0" lvl="0" indent="-177746" algn="l" rtl="0">
              <a:lnSpc>
                <a:spcPct val="100000"/>
              </a:lnSpc>
              <a:spcBef>
                <a:spcPts val="0"/>
              </a:spcBef>
              <a:spcAft>
                <a:spcPts val="0"/>
              </a:spcAft>
              <a:buClr>
                <a:srgbClr val="000000"/>
              </a:buClr>
              <a:buSzPts val="2000"/>
              <a:buFont typeface="Arial"/>
              <a:buChar char="•"/>
            </a:pPr>
            <a:r>
              <a:rPr lang="en-GB" sz="2400" b="0" i="0" u="none" strike="noStrike" cap="none" dirty="0">
                <a:solidFill>
                  <a:srgbClr val="000000"/>
                </a:solidFill>
                <a:latin typeface="Arial"/>
                <a:ea typeface="Arial"/>
                <a:cs typeface="Arial"/>
                <a:sym typeface="Arial"/>
              </a:rPr>
              <a:t>354.5k Active (61.2% of population)</a:t>
            </a:r>
            <a:endParaRPr sz="1600" dirty="0"/>
          </a:p>
          <a:p>
            <a:pPr marL="465739" marR="0" lvl="0" indent="-177746" algn="l" rtl="0">
              <a:lnSpc>
                <a:spcPct val="100000"/>
              </a:lnSpc>
              <a:spcBef>
                <a:spcPts val="0"/>
              </a:spcBef>
              <a:spcAft>
                <a:spcPts val="0"/>
              </a:spcAft>
              <a:buClr>
                <a:srgbClr val="000000"/>
              </a:buClr>
              <a:buSzPts val="2000"/>
              <a:buFont typeface="Arial"/>
              <a:buChar char="•"/>
            </a:pPr>
            <a:r>
              <a:rPr lang="en-GB" sz="2400" b="0" i="0" u="none" strike="noStrike" cap="none" dirty="0">
                <a:solidFill>
                  <a:srgbClr val="000000"/>
                </a:solidFill>
                <a:latin typeface="Arial"/>
                <a:ea typeface="Arial"/>
                <a:cs typeface="Arial"/>
                <a:sym typeface="Arial"/>
              </a:rPr>
              <a:t>147.5k Pensioner (20.3% of population)</a:t>
            </a:r>
            <a:endParaRPr sz="1600" dirty="0"/>
          </a:p>
          <a:p>
            <a:pPr marL="465739" marR="0" lvl="0" indent="-177746" algn="l" rtl="0">
              <a:lnSpc>
                <a:spcPct val="100000"/>
              </a:lnSpc>
              <a:spcBef>
                <a:spcPts val="0"/>
              </a:spcBef>
              <a:spcAft>
                <a:spcPts val="0"/>
              </a:spcAft>
              <a:buClr>
                <a:srgbClr val="000000"/>
              </a:buClr>
              <a:buSzPts val="2000"/>
              <a:buFont typeface="Arial"/>
              <a:buChar char="•"/>
            </a:pPr>
            <a:r>
              <a:rPr lang="en-GB" sz="2400" b="0" i="0" u="none" strike="noStrike" cap="none" dirty="0">
                <a:solidFill>
                  <a:srgbClr val="000000"/>
                </a:solidFill>
                <a:latin typeface="Arial"/>
                <a:ea typeface="Arial"/>
                <a:cs typeface="Arial"/>
                <a:sym typeface="Arial"/>
              </a:rPr>
              <a:t>21.4k Deferred (5.9% of population)</a:t>
            </a:r>
            <a:endParaRPr sz="2400" b="0" i="0" u="none" strike="noStrike" cap="none" dirty="0">
              <a:solidFill>
                <a:srgbClr val="000000"/>
              </a:solidFill>
              <a:latin typeface="Arial"/>
              <a:ea typeface="Arial"/>
              <a:cs typeface="Arial"/>
              <a:sym typeface="Arial"/>
            </a:endParaRPr>
          </a:p>
          <a:p>
            <a:pPr marL="465739" marR="0" lvl="0" indent="-177746" algn="l" rtl="0">
              <a:lnSpc>
                <a:spcPct val="100000"/>
              </a:lnSpc>
              <a:spcBef>
                <a:spcPts val="0"/>
              </a:spcBef>
              <a:spcAft>
                <a:spcPts val="0"/>
              </a:spcAft>
              <a:buSzPts val="2000"/>
              <a:buChar char="•"/>
            </a:pPr>
            <a:r>
              <a:rPr lang="en-GB" sz="2400" dirty="0"/>
              <a:t>122k App downloads</a:t>
            </a:r>
            <a:endParaRPr sz="2400" dirty="0"/>
          </a:p>
          <a:p>
            <a:pPr marL="287993" marR="0" lvl="0" indent="0" algn="l" rtl="0">
              <a:lnSpc>
                <a:spcPct val="100000"/>
              </a:lnSpc>
              <a:spcBef>
                <a:spcPts val="0"/>
              </a:spcBef>
              <a:spcAft>
                <a:spcPts val="0"/>
              </a:spcAft>
              <a:buNone/>
            </a:pPr>
            <a:r>
              <a:rPr lang="en-GB" sz="2400" b="1" i="0" u="none" strike="noStrike" cap="none" dirty="0">
                <a:solidFill>
                  <a:srgbClr val="000000"/>
                </a:solidFill>
                <a:latin typeface="Arial"/>
                <a:ea typeface="Arial"/>
                <a:cs typeface="Arial"/>
                <a:sym typeface="Arial"/>
              </a:rPr>
              <a:t>Future plans</a:t>
            </a:r>
            <a:endParaRPr sz="1600" dirty="0"/>
          </a:p>
          <a:p>
            <a:pPr marL="465739" marR="0" lvl="0" indent="-177746" algn="l" rtl="0">
              <a:lnSpc>
                <a:spcPct val="100000"/>
              </a:lnSpc>
              <a:spcBef>
                <a:spcPts val="0"/>
              </a:spcBef>
              <a:spcAft>
                <a:spcPts val="0"/>
              </a:spcAft>
              <a:buClr>
                <a:srgbClr val="000000"/>
              </a:buClr>
              <a:buSzPts val="2000"/>
              <a:buFont typeface="Arial"/>
              <a:buChar char="•"/>
            </a:pPr>
            <a:r>
              <a:rPr lang="en-GB" sz="2400" b="0" i="0" u="none" strike="noStrike" cap="none" dirty="0">
                <a:solidFill>
                  <a:srgbClr val="000000"/>
                </a:solidFill>
                <a:latin typeface="Arial"/>
                <a:ea typeface="Arial"/>
                <a:cs typeface="Arial"/>
                <a:sym typeface="Arial"/>
              </a:rPr>
              <a:t>Enhancement of Retirement Modeller</a:t>
            </a:r>
            <a:endParaRPr sz="1600" dirty="0"/>
          </a:p>
          <a:p>
            <a:pPr marL="465739" marR="0" lvl="0" indent="-177746" algn="l" rtl="0">
              <a:lnSpc>
                <a:spcPct val="100000"/>
              </a:lnSpc>
              <a:spcBef>
                <a:spcPts val="0"/>
              </a:spcBef>
              <a:spcAft>
                <a:spcPts val="0"/>
              </a:spcAft>
              <a:buClr>
                <a:srgbClr val="000000"/>
              </a:buClr>
              <a:buSzPts val="2000"/>
              <a:buFont typeface="Arial"/>
              <a:buChar char="•"/>
            </a:pPr>
            <a:r>
              <a:rPr lang="en-GB" sz="2400" b="0" i="0" u="none" strike="noStrike" cap="none" dirty="0">
                <a:solidFill>
                  <a:srgbClr val="000000"/>
                </a:solidFill>
                <a:latin typeface="Arial"/>
                <a:ea typeface="Arial"/>
                <a:cs typeface="Arial"/>
                <a:sym typeface="Arial"/>
              </a:rPr>
              <a:t>Deferred portal and current value statement</a:t>
            </a:r>
            <a:endParaRPr sz="1600" dirty="0"/>
          </a:p>
        </p:txBody>
      </p:sp>
      <p:sp>
        <p:nvSpPr>
          <p:cNvPr id="443" name="Google Shape;443;p78"/>
          <p:cNvSpPr txBox="1"/>
          <p:nvPr/>
        </p:nvSpPr>
        <p:spPr>
          <a:xfrm>
            <a:off x="-563244" y="6492345"/>
            <a:ext cx="4051699"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GB" sz="1400" b="0" i="0" u="none" strike="noStrike" cap="none">
                <a:solidFill>
                  <a:srgbClr val="56A1D5"/>
                </a:solidFill>
                <a:latin typeface="Arial"/>
                <a:ea typeface="Arial"/>
                <a:cs typeface="Arial"/>
                <a:sym typeface="Arial"/>
              </a:rPr>
              <a:t>www.civilservicepensionscheme.org.uk</a:t>
            </a:r>
            <a:endParaRPr sz="1400" b="0" i="0" u="none" strike="noStrike" cap="none">
              <a:solidFill>
                <a:srgbClr val="56A1D5"/>
              </a:solidFill>
              <a:latin typeface="Arial"/>
              <a:ea typeface="Arial"/>
              <a:cs typeface="Arial"/>
              <a:sym typeface="Arial"/>
            </a:endParaRPr>
          </a:p>
        </p:txBody>
      </p:sp>
      <p:pic>
        <p:nvPicPr>
          <p:cNvPr id="445" name="Google Shape;445;p78"/>
          <p:cNvPicPr preferRelativeResize="0"/>
          <p:nvPr/>
        </p:nvPicPr>
        <p:blipFill rotWithShape="1">
          <a:blip r:embed="rId3">
            <a:alphaModFix/>
          </a:blip>
          <a:srcRect/>
          <a:stretch/>
        </p:blipFill>
        <p:spPr>
          <a:xfrm>
            <a:off x="10078336" y="5771020"/>
            <a:ext cx="1738871" cy="1040637"/>
          </a:xfrm>
          <a:prstGeom prst="rect">
            <a:avLst/>
          </a:prstGeom>
          <a:noFill/>
          <a:ln>
            <a:noFill/>
          </a:ln>
        </p:spPr>
      </p:pic>
      <p:pic>
        <p:nvPicPr>
          <p:cNvPr id="446" name="Google Shape;446;p78"/>
          <p:cNvPicPr preferRelativeResize="0"/>
          <p:nvPr/>
        </p:nvPicPr>
        <p:blipFill rotWithShape="1">
          <a:blip r:embed="rId4">
            <a:alphaModFix/>
          </a:blip>
          <a:srcRect/>
          <a:stretch/>
        </p:blipFill>
        <p:spPr>
          <a:xfrm>
            <a:off x="374793" y="5693125"/>
            <a:ext cx="2269255" cy="785022"/>
          </a:xfrm>
          <a:prstGeom prst="rect">
            <a:avLst/>
          </a:prstGeom>
          <a:noFill/>
          <a:ln>
            <a:noFill/>
          </a:ln>
        </p:spPr>
      </p:pic>
      <p:pic>
        <p:nvPicPr>
          <p:cNvPr id="447" name="Google Shape;447;p78"/>
          <p:cNvPicPr preferRelativeResize="0"/>
          <p:nvPr/>
        </p:nvPicPr>
        <p:blipFill rotWithShape="1">
          <a:blip r:embed="rId5">
            <a:alphaModFix/>
          </a:blip>
          <a:srcRect/>
          <a:stretch/>
        </p:blipFill>
        <p:spPr>
          <a:xfrm>
            <a:off x="6176559" y="1204687"/>
            <a:ext cx="6015441" cy="444441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79"/>
          <p:cNvSpPr txBox="1"/>
          <p:nvPr/>
        </p:nvSpPr>
        <p:spPr>
          <a:xfrm>
            <a:off x="374795" y="0"/>
            <a:ext cx="11603531" cy="1200788"/>
          </a:xfrm>
          <a:prstGeom prst="rect">
            <a:avLst/>
          </a:prstGeom>
          <a:noFill/>
          <a:ln>
            <a:noFill/>
          </a:ln>
        </p:spPr>
        <p:txBody>
          <a:bodyPr spcFirstLastPara="1" wrap="square" lIns="0" tIns="0" rIns="0" bIns="0" anchor="ctr" anchorCtr="0">
            <a:noAutofit/>
          </a:bodyPr>
          <a:lstStyle/>
          <a:p>
            <a:pPr marL="0" marR="0" lvl="1" indent="0" algn="l" rtl="0">
              <a:lnSpc>
                <a:spcPct val="100000"/>
              </a:lnSpc>
              <a:spcBef>
                <a:spcPts val="0"/>
              </a:spcBef>
              <a:spcAft>
                <a:spcPts val="0"/>
              </a:spcAft>
              <a:buNone/>
            </a:pPr>
            <a:r>
              <a:rPr lang="en-GB" sz="3200" b="1" i="0" u="none" strike="noStrike" cap="none">
                <a:solidFill>
                  <a:schemeClr val="dk1"/>
                </a:solidFill>
                <a:latin typeface="Arial"/>
                <a:ea typeface="Arial"/>
                <a:cs typeface="Arial"/>
                <a:sym typeface="Arial"/>
              </a:rPr>
              <a:t>Opt Out Campaign</a:t>
            </a:r>
            <a:endParaRPr sz="3200" b="1" i="0" u="none" strike="noStrike" cap="none">
              <a:solidFill>
                <a:schemeClr val="dk1"/>
              </a:solidFill>
              <a:latin typeface="Arial"/>
              <a:ea typeface="Arial"/>
              <a:cs typeface="Arial"/>
              <a:sym typeface="Arial"/>
            </a:endParaRPr>
          </a:p>
        </p:txBody>
      </p:sp>
      <p:sp>
        <p:nvSpPr>
          <p:cNvPr id="453" name="Google Shape;453;p79"/>
          <p:cNvSpPr/>
          <p:nvPr/>
        </p:nvSpPr>
        <p:spPr>
          <a:xfrm>
            <a:off x="-1" y="1204687"/>
            <a:ext cx="6433851" cy="4444551"/>
          </a:xfrm>
          <a:prstGeom prst="rect">
            <a:avLst/>
          </a:prstGeom>
          <a:solidFill>
            <a:srgbClr val="58A89B"/>
          </a:solidFill>
          <a:ln>
            <a:noFill/>
          </a:ln>
        </p:spPr>
        <p:txBody>
          <a:bodyPr spcFirstLastPara="1" wrap="square" lIns="91400" tIns="45700" rIns="216000" bIns="45700" anchor="ctr" anchorCtr="0">
            <a:noAutofit/>
          </a:bodyPr>
          <a:lstStyle/>
          <a:p>
            <a:pPr marL="465739" marR="0" lvl="0" indent="-177746" algn="l" rtl="0">
              <a:lnSpc>
                <a:spcPct val="100000"/>
              </a:lnSpc>
              <a:spcBef>
                <a:spcPts val="0"/>
              </a:spcBef>
              <a:spcAft>
                <a:spcPts val="0"/>
              </a:spcAft>
              <a:buClr>
                <a:srgbClr val="000000"/>
              </a:buClr>
              <a:buSzPts val="2400"/>
              <a:buFont typeface="Arial"/>
              <a:buChar char="•"/>
            </a:pPr>
            <a:r>
              <a:rPr lang="en-GB" sz="3200" b="0" i="0" u="none" strike="noStrike" cap="none" dirty="0">
                <a:solidFill>
                  <a:srgbClr val="000000"/>
                </a:solidFill>
                <a:latin typeface="Arial"/>
                <a:ea typeface="Arial"/>
                <a:cs typeface="Arial"/>
                <a:sym typeface="Arial"/>
              </a:rPr>
              <a:t>4,</a:t>
            </a:r>
            <a:r>
              <a:rPr lang="en-GB" sz="3200" dirty="0"/>
              <a:t>699</a:t>
            </a:r>
            <a:r>
              <a:rPr lang="en-GB" sz="3200" b="0" i="0" u="none" strike="noStrike" cap="none" dirty="0">
                <a:solidFill>
                  <a:srgbClr val="000000"/>
                </a:solidFill>
                <a:latin typeface="Arial"/>
                <a:ea typeface="Arial"/>
                <a:cs typeface="Arial"/>
                <a:sym typeface="Arial"/>
              </a:rPr>
              <a:t> letters issued</a:t>
            </a:r>
            <a:endParaRPr sz="1800" dirty="0"/>
          </a:p>
          <a:p>
            <a:pPr marL="465739" marR="0" lvl="0" indent="-177746" algn="l" rtl="0">
              <a:lnSpc>
                <a:spcPct val="100000"/>
              </a:lnSpc>
              <a:spcBef>
                <a:spcPts val="0"/>
              </a:spcBef>
              <a:spcAft>
                <a:spcPts val="0"/>
              </a:spcAft>
              <a:buClr>
                <a:srgbClr val="000000"/>
              </a:buClr>
              <a:buSzPts val="2400"/>
              <a:buFont typeface="Arial"/>
              <a:buChar char="•"/>
            </a:pPr>
            <a:r>
              <a:rPr lang="en-GB" sz="3200" b="0" i="0" u="none" strike="noStrike" cap="none" dirty="0">
                <a:solidFill>
                  <a:srgbClr val="000000"/>
                </a:solidFill>
                <a:latin typeface="Arial"/>
                <a:ea typeface="Arial"/>
                <a:cs typeface="Arial"/>
                <a:sym typeface="Arial"/>
              </a:rPr>
              <a:t>747 member viewed dedicated webpage</a:t>
            </a:r>
            <a:endParaRPr sz="1800" dirty="0"/>
          </a:p>
          <a:p>
            <a:pPr marL="465739" marR="0" lvl="0" indent="-177746" algn="l" rtl="0">
              <a:lnSpc>
                <a:spcPct val="100000"/>
              </a:lnSpc>
              <a:spcBef>
                <a:spcPts val="0"/>
              </a:spcBef>
              <a:spcAft>
                <a:spcPts val="0"/>
              </a:spcAft>
              <a:buClr>
                <a:srgbClr val="000000"/>
              </a:buClr>
              <a:buSzPts val="2400"/>
              <a:buFont typeface="Arial"/>
              <a:buChar char="•"/>
            </a:pPr>
            <a:r>
              <a:rPr lang="en-GB" sz="3200" dirty="0">
                <a:solidFill>
                  <a:schemeClr val="dk1"/>
                </a:solidFill>
              </a:rPr>
              <a:t>141</a:t>
            </a:r>
            <a:r>
              <a:rPr lang="en-GB" sz="3200" b="0" i="0" u="none" strike="noStrike" cap="none" dirty="0">
                <a:solidFill>
                  <a:srgbClr val="000000"/>
                </a:solidFill>
                <a:latin typeface="Arial"/>
                <a:ea typeface="Arial"/>
                <a:cs typeface="Arial"/>
                <a:sym typeface="Arial"/>
              </a:rPr>
              <a:t> member re-joined the scheme</a:t>
            </a:r>
            <a:endParaRPr sz="3200" dirty="0"/>
          </a:p>
          <a:p>
            <a:pPr marL="465739" marR="0" lvl="0" indent="-177746" algn="l" rtl="0">
              <a:lnSpc>
                <a:spcPct val="100000"/>
              </a:lnSpc>
              <a:spcBef>
                <a:spcPts val="0"/>
              </a:spcBef>
              <a:spcAft>
                <a:spcPts val="0"/>
              </a:spcAft>
              <a:buClr>
                <a:srgbClr val="000000"/>
              </a:buClr>
              <a:buSzPts val="2400"/>
              <a:buFont typeface="Arial"/>
              <a:buChar char="•"/>
            </a:pPr>
            <a:r>
              <a:rPr lang="en-GB" sz="3200" dirty="0">
                <a:solidFill>
                  <a:schemeClr val="dk1"/>
                </a:solidFill>
              </a:rPr>
              <a:t>59</a:t>
            </a:r>
            <a:r>
              <a:rPr lang="en-GB" sz="3200" b="0" i="0" u="none" strike="noStrike" cap="none" dirty="0">
                <a:solidFill>
                  <a:srgbClr val="000000"/>
                </a:solidFill>
                <a:latin typeface="Arial"/>
                <a:ea typeface="Arial"/>
                <a:cs typeface="Arial"/>
                <a:sym typeface="Arial"/>
              </a:rPr>
              <a:t> joined Partnership</a:t>
            </a:r>
            <a:endParaRPr sz="3200" b="0" i="0" u="none" strike="noStrike" cap="none" dirty="0">
              <a:solidFill>
                <a:srgbClr val="000000"/>
              </a:solidFill>
              <a:latin typeface="Arial"/>
              <a:ea typeface="Arial"/>
              <a:cs typeface="Arial"/>
              <a:sym typeface="Arial"/>
            </a:endParaRPr>
          </a:p>
          <a:p>
            <a:pPr marL="465739" marR="0" lvl="0" indent="-177746" algn="l" rtl="0">
              <a:lnSpc>
                <a:spcPct val="100000"/>
              </a:lnSpc>
              <a:spcBef>
                <a:spcPts val="0"/>
              </a:spcBef>
              <a:spcAft>
                <a:spcPts val="0"/>
              </a:spcAft>
              <a:buSzPts val="2400"/>
              <a:buChar char="•"/>
            </a:pPr>
            <a:r>
              <a:rPr lang="en-GB" sz="3200" dirty="0"/>
              <a:t>477 chose to stay opted out</a:t>
            </a:r>
            <a:endParaRPr sz="3200" dirty="0"/>
          </a:p>
        </p:txBody>
      </p:sp>
      <p:sp>
        <p:nvSpPr>
          <p:cNvPr id="454" name="Google Shape;454;p79"/>
          <p:cNvSpPr txBox="1"/>
          <p:nvPr/>
        </p:nvSpPr>
        <p:spPr>
          <a:xfrm>
            <a:off x="-563244" y="6492345"/>
            <a:ext cx="4051699"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GB" sz="1400" b="0" i="0" u="none" strike="noStrike" cap="none">
                <a:solidFill>
                  <a:srgbClr val="56A1D5"/>
                </a:solidFill>
                <a:latin typeface="Arial"/>
                <a:ea typeface="Arial"/>
                <a:cs typeface="Arial"/>
                <a:sym typeface="Arial"/>
              </a:rPr>
              <a:t>www.civilservicepensionscheme.org.uk</a:t>
            </a:r>
            <a:endParaRPr sz="1400" b="0" i="0" u="none" strike="noStrike" cap="none">
              <a:solidFill>
                <a:srgbClr val="56A1D5"/>
              </a:solidFill>
              <a:latin typeface="Arial"/>
              <a:ea typeface="Arial"/>
              <a:cs typeface="Arial"/>
              <a:sym typeface="Arial"/>
            </a:endParaRPr>
          </a:p>
        </p:txBody>
      </p:sp>
      <p:pic>
        <p:nvPicPr>
          <p:cNvPr id="456" name="Google Shape;456;p79"/>
          <p:cNvPicPr preferRelativeResize="0"/>
          <p:nvPr/>
        </p:nvPicPr>
        <p:blipFill rotWithShape="1">
          <a:blip r:embed="rId3">
            <a:alphaModFix/>
          </a:blip>
          <a:srcRect/>
          <a:stretch/>
        </p:blipFill>
        <p:spPr>
          <a:xfrm>
            <a:off x="10078336" y="5771020"/>
            <a:ext cx="1738871" cy="1040637"/>
          </a:xfrm>
          <a:prstGeom prst="rect">
            <a:avLst/>
          </a:prstGeom>
          <a:noFill/>
          <a:ln>
            <a:noFill/>
          </a:ln>
        </p:spPr>
      </p:pic>
      <p:pic>
        <p:nvPicPr>
          <p:cNvPr id="457" name="Google Shape;457;p79"/>
          <p:cNvPicPr preferRelativeResize="0"/>
          <p:nvPr/>
        </p:nvPicPr>
        <p:blipFill rotWithShape="1">
          <a:blip r:embed="rId4">
            <a:alphaModFix/>
          </a:blip>
          <a:srcRect/>
          <a:stretch/>
        </p:blipFill>
        <p:spPr>
          <a:xfrm>
            <a:off x="374793" y="5693125"/>
            <a:ext cx="2269255" cy="785022"/>
          </a:xfrm>
          <a:prstGeom prst="rect">
            <a:avLst/>
          </a:prstGeom>
          <a:noFill/>
          <a:ln>
            <a:noFill/>
          </a:ln>
        </p:spPr>
      </p:pic>
      <p:pic>
        <p:nvPicPr>
          <p:cNvPr id="458" name="Google Shape;458;p79"/>
          <p:cNvPicPr preferRelativeResize="0"/>
          <p:nvPr/>
        </p:nvPicPr>
        <p:blipFill rotWithShape="1">
          <a:blip r:embed="rId5">
            <a:alphaModFix/>
          </a:blip>
          <a:srcRect/>
          <a:stretch/>
        </p:blipFill>
        <p:spPr>
          <a:xfrm>
            <a:off x="6282324" y="1200925"/>
            <a:ext cx="5909676" cy="44481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81"/>
          <p:cNvSpPr/>
          <p:nvPr/>
        </p:nvSpPr>
        <p:spPr>
          <a:xfrm>
            <a:off x="8673831" y="3487623"/>
            <a:ext cx="3196800" cy="2161477"/>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75" name="Google Shape;475;p81"/>
          <p:cNvSpPr/>
          <p:nvPr/>
        </p:nvSpPr>
        <p:spPr>
          <a:xfrm>
            <a:off x="5477435" y="3496058"/>
            <a:ext cx="3196800" cy="214617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76" name="Google Shape;476;p81"/>
          <p:cNvSpPr/>
          <p:nvPr/>
        </p:nvSpPr>
        <p:spPr>
          <a:xfrm>
            <a:off x="5477435" y="1206170"/>
            <a:ext cx="6393196" cy="2289888"/>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77" name="Google Shape;477;p81"/>
          <p:cNvSpPr txBox="1"/>
          <p:nvPr/>
        </p:nvSpPr>
        <p:spPr>
          <a:xfrm>
            <a:off x="267100" y="-8566"/>
            <a:ext cx="11603531" cy="1329213"/>
          </a:xfrm>
          <a:prstGeom prst="rect">
            <a:avLst/>
          </a:prstGeom>
          <a:noFill/>
          <a:ln>
            <a:noFill/>
          </a:ln>
        </p:spPr>
        <p:txBody>
          <a:bodyPr spcFirstLastPara="1" wrap="square" lIns="0" tIns="0" rIns="0" bIns="0" anchor="ctr" anchorCtr="0">
            <a:noAutofit/>
          </a:bodyPr>
          <a:lstStyle/>
          <a:p>
            <a:pPr marL="0" marR="0" lvl="1" indent="0" algn="l" rtl="0">
              <a:lnSpc>
                <a:spcPct val="100000"/>
              </a:lnSpc>
              <a:spcBef>
                <a:spcPts val="0"/>
              </a:spcBef>
              <a:spcAft>
                <a:spcPts val="0"/>
              </a:spcAft>
              <a:buNone/>
            </a:pPr>
            <a:r>
              <a:rPr lang="en-GB" sz="3200" b="1" i="0" u="none" strike="noStrike" cap="none">
                <a:solidFill>
                  <a:schemeClr val="dk1"/>
                </a:solidFill>
                <a:latin typeface="Arial"/>
                <a:ea typeface="Arial"/>
                <a:cs typeface="Arial"/>
                <a:sym typeface="Arial"/>
              </a:rPr>
              <a:t>Recruitment</a:t>
            </a:r>
            <a:r>
              <a:rPr lang="en-GB" sz="1867" b="0" i="0" u="none" strike="noStrike" cap="none">
                <a:solidFill>
                  <a:schemeClr val="dk1"/>
                </a:solidFill>
                <a:latin typeface="Arial"/>
                <a:ea typeface="Arial"/>
                <a:cs typeface="Arial"/>
                <a:sym typeface="Arial"/>
              </a:rPr>
              <a:t> </a:t>
            </a:r>
            <a:r>
              <a:rPr lang="en-GB" sz="3200" b="1" i="0" u="none" strike="noStrike" cap="none">
                <a:solidFill>
                  <a:schemeClr val="dk1"/>
                </a:solidFill>
                <a:latin typeface="Arial"/>
                <a:ea typeface="Arial"/>
                <a:cs typeface="Arial"/>
                <a:sym typeface="Arial"/>
              </a:rPr>
              <a:t>&amp;</a:t>
            </a:r>
            <a:r>
              <a:rPr lang="en-GB" sz="1867" b="0" i="0" u="none" strike="noStrike" cap="none">
                <a:solidFill>
                  <a:schemeClr val="dk1"/>
                </a:solidFill>
                <a:latin typeface="Arial"/>
                <a:ea typeface="Arial"/>
                <a:cs typeface="Arial"/>
                <a:sym typeface="Arial"/>
              </a:rPr>
              <a:t> </a:t>
            </a:r>
            <a:r>
              <a:rPr lang="en-GB" sz="3200" b="1" i="0" u="none" strike="noStrike" cap="none">
                <a:solidFill>
                  <a:schemeClr val="dk1"/>
                </a:solidFill>
                <a:latin typeface="Arial"/>
                <a:ea typeface="Arial"/>
                <a:cs typeface="Arial"/>
                <a:sym typeface="Arial"/>
              </a:rPr>
              <a:t>Retention</a:t>
            </a:r>
            <a:endParaRPr sz="3200" b="1" i="0" u="none" strike="noStrike" cap="none">
              <a:solidFill>
                <a:schemeClr val="dk1"/>
              </a:solidFill>
              <a:latin typeface="Arial"/>
              <a:ea typeface="Arial"/>
              <a:cs typeface="Arial"/>
              <a:sym typeface="Arial"/>
            </a:endParaRPr>
          </a:p>
        </p:txBody>
      </p:sp>
      <p:sp>
        <p:nvSpPr>
          <p:cNvPr id="478" name="Google Shape;478;p81"/>
          <p:cNvSpPr/>
          <p:nvPr/>
        </p:nvSpPr>
        <p:spPr>
          <a:xfrm>
            <a:off x="0" y="1204689"/>
            <a:ext cx="5477435" cy="4444551"/>
          </a:xfrm>
          <a:prstGeom prst="rect">
            <a:avLst/>
          </a:prstGeom>
          <a:solidFill>
            <a:srgbClr val="58A89B"/>
          </a:solidFill>
          <a:ln>
            <a:noFill/>
          </a:ln>
        </p:spPr>
        <p:txBody>
          <a:bodyPr spcFirstLastPara="1" wrap="square" lIns="91400" tIns="45700" rIns="216000" bIns="45700" anchor="ctr" anchorCtr="0">
            <a:noAutofit/>
          </a:bodyPr>
          <a:lstStyle/>
          <a:p>
            <a:pPr marL="465739" marR="0" lvl="0" indent="-203200" algn="l" rtl="0">
              <a:lnSpc>
                <a:spcPct val="100000"/>
              </a:lnSpc>
              <a:spcBef>
                <a:spcPts val="0"/>
              </a:spcBef>
              <a:spcAft>
                <a:spcPts val="0"/>
              </a:spcAft>
              <a:buClr>
                <a:srgbClr val="000000"/>
              </a:buClr>
              <a:buSzPts val="3200"/>
              <a:buFont typeface="Arial"/>
              <a:buChar char="•"/>
            </a:pPr>
            <a:r>
              <a:rPr lang="en-GB" sz="3200" b="0" i="0" u="none" strike="noStrike" cap="none" dirty="0">
                <a:solidFill>
                  <a:srgbClr val="000000"/>
                </a:solidFill>
                <a:latin typeface="Arial"/>
                <a:ea typeface="Arial"/>
                <a:cs typeface="Arial"/>
                <a:sym typeface="Arial"/>
              </a:rPr>
              <a:t>Candidate Pack slide.</a:t>
            </a:r>
            <a:endParaRPr dirty="0"/>
          </a:p>
          <a:p>
            <a:pPr marL="465739" marR="0" lvl="0" indent="-203200" algn="l" rtl="0">
              <a:lnSpc>
                <a:spcPct val="100000"/>
              </a:lnSpc>
              <a:spcBef>
                <a:spcPts val="0"/>
              </a:spcBef>
              <a:spcAft>
                <a:spcPts val="0"/>
              </a:spcAft>
              <a:buClr>
                <a:srgbClr val="000000"/>
              </a:buClr>
              <a:buSzPts val="3200"/>
              <a:buFont typeface="Arial"/>
              <a:buChar char="•"/>
            </a:pPr>
            <a:r>
              <a:rPr lang="en-GB" sz="3200" b="0" i="0" u="none" strike="noStrike" cap="none" dirty="0">
                <a:solidFill>
                  <a:srgbClr val="000000"/>
                </a:solidFill>
                <a:latin typeface="Arial"/>
                <a:ea typeface="Arial"/>
                <a:cs typeface="Arial"/>
                <a:sym typeface="Arial"/>
              </a:rPr>
              <a:t>Job advert amendments.</a:t>
            </a:r>
            <a:endParaRPr dirty="0"/>
          </a:p>
          <a:p>
            <a:pPr marL="465739" marR="0" lvl="0" indent="-203200" algn="l" rtl="0">
              <a:lnSpc>
                <a:spcPct val="100000"/>
              </a:lnSpc>
              <a:spcBef>
                <a:spcPts val="0"/>
              </a:spcBef>
              <a:spcAft>
                <a:spcPts val="0"/>
              </a:spcAft>
              <a:buClr>
                <a:srgbClr val="000000"/>
              </a:buClr>
              <a:buSzPts val="3200"/>
              <a:buFont typeface="Arial"/>
              <a:buChar char="•"/>
            </a:pPr>
            <a:r>
              <a:rPr lang="en-GB" sz="3200" b="0" i="0" u="none" strike="noStrike" cap="none" dirty="0">
                <a:solidFill>
                  <a:srgbClr val="000000"/>
                </a:solidFill>
                <a:latin typeface="Arial"/>
                <a:ea typeface="Arial"/>
                <a:cs typeface="Arial"/>
                <a:sym typeface="Arial"/>
              </a:rPr>
              <a:t>DB vs DC Comparison.</a:t>
            </a:r>
            <a:endParaRPr sz="3200" b="0" i="0" u="none" strike="noStrike" cap="none" dirty="0">
              <a:solidFill>
                <a:srgbClr val="000000"/>
              </a:solidFill>
              <a:latin typeface="Arial"/>
              <a:ea typeface="Arial"/>
              <a:cs typeface="Arial"/>
              <a:sym typeface="Arial"/>
            </a:endParaRPr>
          </a:p>
        </p:txBody>
      </p:sp>
      <p:sp>
        <p:nvSpPr>
          <p:cNvPr id="479" name="Google Shape;479;p81"/>
          <p:cNvSpPr txBox="1"/>
          <p:nvPr/>
        </p:nvSpPr>
        <p:spPr>
          <a:xfrm>
            <a:off x="-563244" y="6492345"/>
            <a:ext cx="4051699"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GB" sz="1400" b="0" i="0" u="none" strike="noStrike" cap="none">
                <a:solidFill>
                  <a:srgbClr val="56A1D5"/>
                </a:solidFill>
                <a:latin typeface="Arial"/>
                <a:ea typeface="Arial"/>
                <a:cs typeface="Arial"/>
                <a:sym typeface="Arial"/>
              </a:rPr>
              <a:t>www.civilservicepensionscheme.org.uk</a:t>
            </a:r>
            <a:endParaRPr sz="1400" b="0" i="0" u="none" strike="noStrike" cap="none">
              <a:solidFill>
                <a:srgbClr val="56A1D5"/>
              </a:solidFill>
              <a:latin typeface="Arial"/>
              <a:ea typeface="Arial"/>
              <a:cs typeface="Arial"/>
              <a:sym typeface="Arial"/>
            </a:endParaRPr>
          </a:p>
        </p:txBody>
      </p:sp>
      <p:pic>
        <p:nvPicPr>
          <p:cNvPr id="481" name="Google Shape;481;p81"/>
          <p:cNvPicPr preferRelativeResize="0"/>
          <p:nvPr/>
        </p:nvPicPr>
        <p:blipFill rotWithShape="1">
          <a:blip r:embed="rId3">
            <a:alphaModFix/>
          </a:blip>
          <a:srcRect/>
          <a:stretch/>
        </p:blipFill>
        <p:spPr>
          <a:xfrm>
            <a:off x="10078336" y="5771020"/>
            <a:ext cx="1738871" cy="1040637"/>
          </a:xfrm>
          <a:prstGeom prst="rect">
            <a:avLst/>
          </a:prstGeom>
          <a:noFill/>
          <a:ln>
            <a:noFill/>
          </a:ln>
        </p:spPr>
      </p:pic>
      <p:pic>
        <p:nvPicPr>
          <p:cNvPr id="482" name="Google Shape;482;p81"/>
          <p:cNvPicPr preferRelativeResize="0"/>
          <p:nvPr/>
        </p:nvPicPr>
        <p:blipFill rotWithShape="1">
          <a:blip r:embed="rId4">
            <a:alphaModFix/>
          </a:blip>
          <a:srcRect/>
          <a:stretch/>
        </p:blipFill>
        <p:spPr>
          <a:xfrm>
            <a:off x="374793" y="5693125"/>
            <a:ext cx="2269255" cy="785022"/>
          </a:xfrm>
          <a:prstGeom prst="rect">
            <a:avLst/>
          </a:prstGeom>
          <a:noFill/>
          <a:ln>
            <a:noFill/>
          </a:ln>
        </p:spPr>
      </p:pic>
      <p:pic>
        <p:nvPicPr>
          <p:cNvPr id="483" name="Google Shape;483;p81"/>
          <p:cNvPicPr preferRelativeResize="0"/>
          <p:nvPr/>
        </p:nvPicPr>
        <p:blipFill rotWithShape="1">
          <a:blip r:embed="rId5">
            <a:alphaModFix/>
          </a:blip>
          <a:srcRect l="655" t="1991" r="1409" b="836"/>
          <a:stretch/>
        </p:blipFill>
        <p:spPr>
          <a:xfrm>
            <a:off x="5477436" y="1199177"/>
            <a:ext cx="6393196" cy="2274428"/>
          </a:xfrm>
          <a:prstGeom prst="rect">
            <a:avLst/>
          </a:prstGeom>
          <a:noFill/>
          <a:ln>
            <a:noFill/>
          </a:ln>
        </p:spPr>
      </p:pic>
      <p:pic>
        <p:nvPicPr>
          <p:cNvPr id="484" name="Google Shape;484;p81"/>
          <p:cNvPicPr preferRelativeResize="0"/>
          <p:nvPr/>
        </p:nvPicPr>
        <p:blipFill rotWithShape="1">
          <a:blip r:embed="rId6">
            <a:alphaModFix/>
          </a:blip>
          <a:srcRect/>
          <a:stretch/>
        </p:blipFill>
        <p:spPr>
          <a:xfrm>
            <a:off x="5466637" y="3489272"/>
            <a:ext cx="3180573" cy="2146173"/>
          </a:xfrm>
          <a:prstGeom prst="rect">
            <a:avLst/>
          </a:prstGeom>
          <a:noFill/>
          <a:ln w="9525" cap="flat" cmpd="sng">
            <a:solidFill>
              <a:schemeClr val="dk1"/>
            </a:solidFill>
            <a:prstDash val="solid"/>
            <a:round/>
            <a:headEnd type="none" w="sm" len="sm"/>
            <a:tailEnd type="none" w="sm" len="sm"/>
          </a:ln>
        </p:spPr>
      </p:pic>
      <p:pic>
        <p:nvPicPr>
          <p:cNvPr id="485" name="Google Shape;485;p81"/>
          <p:cNvPicPr preferRelativeResize="0"/>
          <p:nvPr/>
        </p:nvPicPr>
        <p:blipFill rotWithShape="1">
          <a:blip r:embed="rId7">
            <a:alphaModFix/>
          </a:blip>
          <a:srcRect/>
          <a:stretch/>
        </p:blipFill>
        <p:spPr>
          <a:xfrm>
            <a:off x="8647210" y="3498112"/>
            <a:ext cx="3223421" cy="2121668"/>
          </a:xfrm>
          <a:prstGeom prst="rect">
            <a:avLst/>
          </a:prstGeom>
          <a:noFill/>
          <a:ln w="9525"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7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2"/>
          <p:cNvSpPr txBox="1"/>
          <p:nvPr/>
        </p:nvSpPr>
        <p:spPr>
          <a:xfrm>
            <a:off x="374795" y="-1"/>
            <a:ext cx="11603531" cy="1329213"/>
          </a:xfrm>
          <a:prstGeom prst="rect">
            <a:avLst/>
          </a:prstGeom>
          <a:noFill/>
          <a:ln>
            <a:noFill/>
          </a:ln>
        </p:spPr>
        <p:txBody>
          <a:bodyPr spcFirstLastPara="1" wrap="square" lIns="0" tIns="0" rIns="0" bIns="0" anchor="ctr" anchorCtr="0">
            <a:noAutofit/>
          </a:bodyPr>
          <a:lstStyle/>
          <a:p>
            <a:pPr marL="0" marR="0" lvl="1" indent="0" algn="l" rtl="0">
              <a:lnSpc>
                <a:spcPct val="100000"/>
              </a:lnSpc>
              <a:spcBef>
                <a:spcPts val="0"/>
              </a:spcBef>
              <a:spcAft>
                <a:spcPts val="0"/>
              </a:spcAft>
              <a:buNone/>
            </a:pPr>
            <a:r>
              <a:rPr lang="en-GB" sz="2900" b="1" i="0" u="none" strike="noStrike" cap="none">
                <a:solidFill>
                  <a:schemeClr val="dk1"/>
                </a:solidFill>
                <a:latin typeface="Arial"/>
                <a:ea typeface="Arial"/>
                <a:cs typeface="Arial"/>
                <a:sym typeface="Arial"/>
              </a:rPr>
              <a:t>Valuation 2020 and Member contributions</a:t>
            </a:r>
            <a:endParaRPr sz="2900" b="1" i="0" u="none" strike="noStrike" cap="none">
              <a:solidFill>
                <a:schemeClr val="dk1"/>
              </a:solidFill>
              <a:latin typeface="Arial"/>
              <a:ea typeface="Arial"/>
              <a:cs typeface="Arial"/>
              <a:sym typeface="Arial"/>
            </a:endParaRPr>
          </a:p>
        </p:txBody>
      </p:sp>
      <p:pic>
        <p:nvPicPr>
          <p:cNvPr id="150" name="Google Shape;150;p32"/>
          <p:cNvPicPr preferRelativeResize="0"/>
          <p:nvPr/>
        </p:nvPicPr>
        <p:blipFill rotWithShape="1">
          <a:blip r:embed="rId3">
            <a:alphaModFix/>
          </a:blip>
          <a:srcRect l="-871" t="10417" r="14535" b="3859"/>
          <a:stretch/>
        </p:blipFill>
        <p:spPr>
          <a:xfrm>
            <a:off x="6510969" y="1204549"/>
            <a:ext cx="5681031" cy="4444551"/>
          </a:xfrm>
          <a:prstGeom prst="rect">
            <a:avLst/>
          </a:prstGeom>
          <a:noFill/>
          <a:ln>
            <a:noFill/>
          </a:ln>
        </p:spPr>
      </p:pic>
      <p:sp>
        <p:nvSpPr>
          <p:cNvPr id="151" name="Google Shape;151;p32"/>
          <p:cNvSpPr/>
          <p:nvPr/>
        </p:nvSpPr>
        <p:spPr>
          <a:xfrm>
            <a:off x="0" y="1204689"/>
            <a:ext cx="6709272" cy="4444551"/>
          </a:xfrm>
          <a:prstGeom prst="rect">
            <a:avLst/>
          </a:prstGeom>
          <a:solidFill>
            <a:srgbClr val="A8D08C"/>
          </a:solidFill>
          <a:ln>
            <a:noFill/>
          </a:ln>
        </p:spPr>
        <p:txBody>
          <a:bodyPr spcFirstLastPara="1" wrap="square" lIns="91400" tIns="45700" rIns="216000" bIns="45700" anchor="ctr" anchorCtr="0">
            <a:noAutofit/>
          </a:bodyPr>
          <a:lstStyle/>
          <a:p>
            <a:pPr marL="525743" marR="0" lvl="0" indent="-285750" algn="l" rtl="0">
              <a:lnSpc>
                <a:spcPct val="100000"/>
              </a:lnSpc>
              <a:spcBef>
                <a:spcPts val="800"/>
              </a:spcBef>
              <a:spcAft>
                <a:spcPts val="0"/>
              </a:spcAft>
              <a:buClr>
                <a:srgbClr val="000000"/>
              </a:buClr>
              <a:buSzPts val="1250"/>
              <a:buFont typeface="Arial"/>
              <a:buChar char="•"/>
            </a:pPr>
            <a:r>
              <a:rPr lang="en-GB" sz="2400" b="0" i="0" u="none" strike="noStrike" cap="none" dirty="0">
                <a:solidFill>
                  <a:srgbClr val="0C0C0C"/>
                </a:solidFill>
                <a:latin typeface="Arial"/>
                <a:ea typeface="Arial"/>
                <a:cs typeface="Arial"/>
                <a:sym typeface="Arial"/>
              </a:rPr>
              <a:t>2020 Valuation completed and report published 2 October.</a:t>
            </a:r>
            <a:endParaRPr dirty="0"/>
          </a:p>
          <a:p>
            <a:pPr marL="525743" marR="0" lvl="0" indent="-285750" algn="l" rtl="0">
              <a:lnSpc>
                <a:spcPct val="100000"/>
              </a:lnSpc>
              <a:spcBef>
                <a:spcPts val="800"/>
              </a:spcBef>
              <a:spcAft>
                <a:spcPts val="0"/>
              </a:spcAft>
              <a:buClr>
                <a:srgbClr val="000000"/>
              </a:buClr>
              <a:buSzPts val="1250"/>
              <a:buFont typeface="Arial"/>
              <a:buChar char="•"/>
            </a:pPr>
            <a:r>
              <a:rPr lang="en-GB" sz="2400" b="0" i="0" u="none" strike="noStrike" cap="none" dirty="0">
                <a:solidFill>
                  <a:srgbClr val="0C0C0C"/>
                </a:solidFill>
                <a:latin typeface="Arial"/>
                <a:ea typeface="Arial"/>
                <a:cs typeface="Arial"/>
                <a:sym typeface="Arial"/>
              </a:rPr>
              <a:t>No Cost control mechanism breach.</a:t>
            </a:r>
            <a:endParaRPr dirty="0"/>
          </a:p>
          <a:p>
            <a:pPr marL="525743" marR="0" lvl="0" indent="-285750" algn="l" rtl="0">
              <a:lnSpc>
                <a:spcPct val="100000"/>
              </a:lnSpc>
              <a:spcBef>
                <a:spcPts val="800"/>
              </a:spcBef>
              <a:spcAft>
                <a:spcPts val="0"/>
              </a:spcAft>
              <a:buClr>
                <a:srgbClr val="000000"/>
              </a:buClr>
              <a:buSzPts val="1250"/>
              <a:buFont typeface="Arial"/>
              <a:buChar char="•"/>
            </a:pPr>
            <a:r>
              <a:rPr lang="en-GB" sz="2400" b="0" i="0" u="none" strike="noStrike" cap="none" dirty="0">
                <a:solidFill>
                  <a:srgbClr val="0C0C0C"/>
                </a:solidFill>
                <a:latin typeface="Arial"/>
                <a:ea typeface="Arial"/>
                <a:cs typeface="Arial"/>
                <a:sym typeface="Arial"/>
              </a:rPr>
              <a:t>Because of this the Minister doesn’t need to consult on changes to the scheme.</a:t>
            </a:r>
            <a:endParaRPr sz="2800" b="0" i="0" u="none" strike="noStrike" cap="none" dirty="0">
              <a:solidFill>
                <a:srgbClr val="0C0C0C"/>
              </a:solidFill>
              <a:latin typeface="Arial"/>
              <a:ea typeface="Arial"/>
              <a:cs typeface="Arial"/>
              <a:sym typeface="Arial"/>
            </a:endParaRPr>
          </a:p>
          <a:p>
            <a:pPr marL="525743" marR="0" lvl="0" indent="-285750" algn="l" rtl="0">
              <a:lnSpc>
                <a:spcPct val="100000"/>
              </a:lnSpc>
              <a:spcBef>
                <a:spcPts val="800"/>
              </a:spcBef>
              <a:spcAft>
                <a:spcPts val="0"/>
              </a:spcAft>
              <a:buClr>
                <a:srgbClr val="000000"/>
              </a:buClr>
              <a:buSzPts val="1250"/>
              <a:buFont typeface="Arial"/>
              <a:buChar char="•"/>
            </a:pPr>
            <a:r>
              <a:rPr lang="en-GB" sz="2400" b="0" i="0" u="none" strike="noStrike" cap="none" dirty="0">
                <a:solidFill>
                  <a:srgbClr val="0C0C0C"/>
                </a:solidFill>
                <a:latin typeface="Arial"/>
                <a:ea typeface="Arial"/>
                <a:cs typeface="Arial"/>
                <a:sym typeface="Arial"/>
              </a:rPr>
              <a:t>Lower salary threshold will be increased in line with CPI from April 2024. </a:t>
            </a:r>
            <a:endParaRPr dirty="0"/>
          </a:p>
          <a:p>
            <a:pPr marL="525743" marR="0" lvl="0" indent="-285750" algn="l" rtl="0">
              <a:lnSpc>
                <a:spcPct val="100000"/>
              </a:lnSpc>
              <a:spcBef>
                <a:spcPts val="800"/>
              </a:spcBef>
              <a:spcAft>
                <a:spcPts val="0"/>
              </a:spcAft>
              <a:buClr>
                <a:srgbClr val="000000"/>
              </a:buClr>
              <a:buSzPts val="1250"/>
              <a:buFont typeface="Arial"/>
              <a:buChar char="•"/>
            </a:pPr>
            <a:r>
              <a:rPr lang="en-GB" sz="2400" b="0" i="0" u="none" strike="noStrike" cap="none" dirty="0">
                <a:solidFill>
                  <a:srgbClr val="0C0C0C"/>
                </a:solidFill>
                <a:latin typeface="Arial"/>
                <a:ea typeface="Arial"/>
                <a:cs typeface="Arial"/>
                <a:sym typeface="Arial"/>
              </a:rPr>
              <a:t>Member contribution rates remain unchanged.</a:t>
            </a:r>
            <a:endParaRPr sz="2400" b="0" i="0" u="none" strike="noStrike" cap="none" dirty="0">
              <a:solidFill>
                <a:srgbClr val="0C0C0C"/>
              </a:solidFill>
              <a:latin typeface="Arial"/>
              <a:ea typeface="Arial"/>
              <a:cs typeface="Arial"/>
              <a:sym typeface="Arial"/>
            </a:endParaRPr>
          </a:p>
        </p:txBody>
      </p:sp>
      <p:sp>
        <p:nvSpPr>
          <p:cNvPr id="152" name="Google Shape;152;p32"/>
          <p:cNvSpPr txBox="1"/>
          <p:nvPr/>
        </p:nvSpPr>
        <p:spPr>
          <a:xfrm>
            <a:off x="-563244" y="6492345"/>
            <a:ext cx="4051699"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GB" sz="1400" b="0" i="0" u="none" strike="noStrike" cap="none">
                <a:solidFill>
                  <a:srgbClr val="56A1D5"/>
                </a:solidFill>
                <a:latin typeface="Arial"/>
                <a:ea typeface="Arial"/>
                <a:cs typeface="Arial"/>
                <a:sym typeface="Arial"/>
              </a:rPr>
              <a:t>www.civilservicepensionscheme.org.uk</a:t>
            </a:r>
            <a:endParaRPr sz="1400" b="0" i="0" u="none" strike="noStrike" cap="none">
              <a:solidFill>
                <a:srgbClr val="56A1D5"/>
              </a:solidFill>
              <a:latin typeface="Arial"/>
              <a:ea typeface="Arial"/>
              <a:cs typeface="Arial"/>
              <a:sym typeface="Arial"/>
            </a:endParaRPr>
          </a:p>
        </p:txBody>
      </p:sp>
      <p:pic>
        <p:nvPicPr>
          <p:cNvPr id="154" name="Google Shape;154;p32"/>
          <p:cNvPicPr preferRelativeResize="0"/>
          <p:nvPr/>
        </p:nvPicPr>
        <p:blipFill rotWithShape="1">
          <a:blip r:embed="rId4">
            <a:alphaModFix/>
          </a:blip>
          <a:srcRect/>
          <a:stretch/>
        </p:blipFill>
        <p:spPr>
          <a:xfrm>
            <a:off x="10078336" y="5771020"/>
            <a:ext cx="1738871" cy="1040637"/>
          </a:xfrm>
          <a:prstGeom prst="rect">
            <a:avLst/>
          </a:prstGeom>
          <a:noFill/>
          <a:ln>
            <a:noFill/>
          </a:ln>
        </p:spPr>
      </p:pic>
      <p:pic>
        <p:nvPicPr>
          <p:cNvPr id="155" name="Google Shape;155;p32"/>
          <p:cNvPicPr preferRelativeResize="0"/>
          <p:nvPr/>
        </p:nvPicPr>
        <p:blipFill rotWithShape="1">
          <a:blip r:embed="rId5">
            <a:alphaModFix/>
          </a:blip>
          <a:srcRect/>
          <a:stretch/>
        </p:blipFill>
        <p:spPr>
          <a:xfrm>
            <a:off x="374793" y="5693125"/>
            <a:ext cx="2269255" cy="78502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
          <p:cNvSpPr txBox="1"/>
          <p:nvPr/>
        </p:nvSpPr>
        <p:spPr>
          <a:xfrm>
            <a:off x="374795" y="-1"/>
            <a:ext cx="11603531" cy="1329213"/>
          </a:xfrm>
          <a:prstGeom prst="rect">
            <a:avLst/>
          </a:prstGeom>
          <a:noFill/>
          <a:ln>
            <a:noFill/>
          </a:ln>
        </p:spPr>
        <p:txBody>
          <a:bodyPr spcFirstLastPara="1" wrap="square" lIns="0" tIns="0" rIns="0" bIns="0" anchor="ctr" anchorCtr="0">
            <a:noAutofit/>
          </a:bodyPr>
          <a:lstStyle/>
          <a:p>
            <a:pPr marL="0" marR="0" lvl="1" indent="0" algn="l" rtl="0">
              <a:lnSpc>
                <a:spcPct val="100000"/>
              </a:lnSpc>
              <a:spcBef>
                <a:spcPts val="0"/>
              </a:spcBef>
              <a:spcAft>
                <a:spcPts val="0"/>
              </a:spcAft>
              <a:buNone/>
            </a:pPr>
            <a:r>
              <a:rPr lang="en-GB" sz="2900" b="1" i="0" u="none" strike="noStrike" cap="none">
                <a:solidFill>
                  <a:schemeClr val="dk1"/>
                </a:solidFill>
                <a:latin typeface="Arial"/>
                <a:ea typeface="Arial"/>
                <a:cs typeface="Arial"/>
                <a:sym typeface="Arial"/>
              </a:rPr>
              <a:t>Valuation 2020 and Employer contributions</a:t>
            </a:r>
            <a:endParaRPr sz="2900" b="1" i="0" u="none" strike="noStrike" cap="none">
              <a:solidFill>
                <a:schemeClr val="dk1"/>
              </a:solidFill>
              <a:latin typeface="Arial"/>
              <a:ea typeface="Arial"/>
              <a:cs typeface="Arial"/>
              <a:sym typeface="Arial"/>
            </a:endParaRPr>
          </a:p>
        </p:txBody>
      </p:sp>
      <p:sp>
        <p:nvSpPr>
          <p:cNvPr id="161" name="Google Shape;161;p2"/>
          <p:cNvSpPr/>
          <p:nvPr/>
        </p:nvSpPr>
        <p:spPr>
          <a:xfrm>
            <a:off x="2" y="1204689"/>
            <a:ext cx="6942038" cy="4444551"/>
          </a:xfrm>
          <a:prstGeom prst="rect">
            <a:avLst/>
          </a:prstGeom>
          <a:solidFill>
            <a:srgbClr val="A8D08C"/>
          </a:solidFill>
          <a:ln>
            <a:noFill/>
          </a:ln>
        </p:spPr>
        <p:txBody>
          <a:bodyPr spcFirstLastPara="1" wrap="square" lIns="91400" tIns="45700" rIns="216000" bIns="45700" anchor="ctr" anchorCtr="0">
            <a:noAutofit/>
          </a:bodyPr>
          <a:lstStyle/>
          <a:p>
            <a:pPr marL="525743" marR="0" lvl="0" indent="-285750" algn="l" rtl="0">
              <a:lnSpc>
                <a:spcPct val="100000"/>
              </a:lnSpc>
              <a:spcBef>
                <a:spcPts val="1200"/>
              </a:spcBef>
              <a:spcAft>
                <a:spcPts val="0"/>
              </a:spcAft>
              <a:buClr>
                <a:srgbClr val="000000"/>
              </a:buClr>
              <a:buSzPts val="1250"/>
              <a:buFont typeface="Arial"/>
              <a:buChar char="•"/>
            </a:pPr>
            <a:r>
              <a:rPr lang="en-GB" sz="2200" b="0" i="0" u="none" strike="noStrike" cap="none">
                <a:solidFill>
                  <a:srgbClr val="0C0C0C"/>
                </a:solidFill>
                <a:latin typeface="Arial"/>
                <a:ea typeface="Arial"/>
                <a:cs typeface="Arial"/>
                <a:sym typeface="Arial"/>
              </a:rPr>
              <a:t>New flat-rate Employer contribution rate of 28.97%.</a:t>
            </a:r>
            <a:endParaRPr/>
          </a:p>
          <a:p>
            <a:pPr marL="525743" marR="0" lvl="0" indent="-285750" algn="l" rtl="0">
              <a:lnSpc>
                <a:spcPct val="100000"/>
              </a:lnSpc>
              <a:spcBef>
                <a:spcPts val="1200"/>
              </a:spcBef>
              <a:spcAft>
                <a:spcPts val="0"/>
              </a:spcAft>
              <a:buClr>
                <a:srgbClr val="000000"/>
              </a:buClr>
              <a:buSzPts val="1250"/>
              <a:buFont typeface="Arial"/>
              <a:buChar char="•"/>
            </a:pPr>
            <a:r>
              <a:rPr lang="en-GB" sz="2200" b="0" i="0" u="none" strike="noStrike" cap="none">
                <a:solidFill>
                  <a:srgbClr val="0C0C0C"/>
                </a:solidFill>
                <a:latin typeface="Arial"/>
                <a:ea typeface="Arial"/>
                <a:cs typeface="Arial"/>
                <a:sym typeface="Arial"/>
              </a:rPr>
              <a:t>This will cover between 1 April 2024 – 31 March 2027.</a:t>
            </a:r>
            <a:endParaRPr/>
          </a:p>
          <a:p>
            <a:pPr marL="525743" marR="0" lvl="0" indent="-285750" algn="l" rtl="0">
              <a:lnSpc>
                <a:spcPct val="100000"/>
              </a:lnSpc>
              <a:spcBef>
                <a:spcPts val="1200"/>
              </a:spcBef>
              <a:spcAft>
                <a:spcPts val="0"/>
              </a:spcAft>
              <a:buClr>
                <a:srgbClr val="000000"/>
              </a:buClr>
              <a:buSzPts val="1250"/>
              <a:buFont typeface="Arial"/>
              <a:buChar char="•"/>
            </a:pPr>
            <a:r>
              <a:rPr lang="en-GB" sz="2200" b="0" i="0" u="none" strike="noStrike" cap="none">
                <a:solidFill>
                  <a:srgbClr val="0C0C0C"/>
                </a:solidFill>
                <a:latin typeface="Arial"/>
                <a:ea typeface="Arial"/>
                <a:cs typeface="Arial"/>
                <a:sym typeface="Arial"/>
              </a:rPr>
              <a:t>No impact on member pension benefits.</a:t>
            </a:r>
            <a:endParaRPr/>
          </a:p>
          <a:p>
            <a:pPr marL="525743" marR="0" lvl="0" indent="-285750" algn="l" rtl="0">
              <a:lnSpc>
                <a:spcPct val="100000"/>
              </a:lnSpc>
              <a:spcBef>
                <a:spcPts val="1200"/>
              </a:spcBef>
              <a:spcAft>
                <a:spcPts val="0"/>
              </a:spcAft>
              <a:buClr>
                <a:srgbClr val="000000"/>
              </a:buClr>
              <a:buSzPts val="1250"/>
              <a:buFont typeface="Arial"/>
              <a:buChar char="•"/>
            </a:pPr>
            <a:r>
              <a:rPr lang="en-GB" sz="2200" b="0" i="0" u="none" strike="noStrike" cap="none">
                <a:solidFill>
                  <a:srgbClr val="0C0C0C"/>
                </a:solidFill>
                <a:latin typeface="Arial"/>
                <a:ea typeface="Arial"/>
                <a:cs typeface="Arial"/>
                <a:sym typeface="Arial"/>
              </a:rPr>
              <a:t>Departments should contact their HM Treasury spending contact</a:t>
            </a:r>
            <a:endParaRPr/>
          </a:p>
          <a:p>
            <a:pPr marL="525743" marR="0" lvl="0" indent="-285750" algn="l" rtl="0">
              <a:lnSpc>
                <a:spcPct val="100000"/>
              </a:lnSpc>
              <a:spcBef>
                <a:spcPts val="1200"/>
              </a:spcBef>
              <a:spcAft>
                <a:spcPts val="0"/>
              </a:spcAft>
              <a:buClr>
                <a:srgbClr val="000000"/>
              </a:buClr>
              <a:buSzPts val="1250"/>
              <a:buFont typeface="Arial"/>
              <a:buChar char="•"/>
            </a:pPr>
            <a:r>
              <a:rPr lang="en-GB" sz="2200" b="0" i="0" u="none" strike="noStrike" cap="none">
                <a:solidFill>
                  <a:srgbClr val="0C0C0C"/>
                </a:solidFill>
                <a:latin typeface="Arial"/>
                <a:ea typeface="Arial"/>
                <a:cs typeface="Arial"/>
                <a:sym typeface="Arial"/>
              </a:rPr>
              <a:t>New Fair Deal employers should contact their contracting authority.</a:t>
            </a:r>
            <a:endParaRPr/>
          </a:p>
          <a:p>
            <a:pPr marL="525743" marR="0" lvl="3" indent="-285750" algn="l" rtl="0">
              <a:lnSpc>
                <a:spcPct val="100000"/>
              </a:lnSpc>
              <a:spcBef>
                <a:spcPts val="1200"/>
              </a:spcBef>
              <a:spcAft>
                <a:spcPts val="0"/>
              </a:spcAft>
              <a:buClr>
                <a:srgbClr val="000000"/>
              </a:buClr>
              <a:buSzPts val="1250"/>
              <a:buFont typeface="Arial"/>
              <a:buChar char="•"/>
            </a:pPr>
            <a:r>
              <a:rPr lang="en-GB" sz="2200" b="0" i="0" u="none" strike="noStrike" cap="none">
                <a:solidFill>
                  <a:srgbClr val="0C0C0C"/>
                </a:solidFill>
                <a:latin typeface="Arial"/>
                <a:ea typeface="Arial"/>
                <a:cs typeface="Arial"/>
                <a:sym typeface="Arial"/>
              </a:rPr>
              <a:t>See EPN 698</a:t>
            </a:r>
            <a:r>
              <a:rPr lang="en-GB" sz="2000" b="0" i="0" u="none" strike="noStrike" cap="none">
                <a:solidFill>
                  <a:srgbClr val="0C0C0C"/>
                </a:solidFill>
                <a:latin typeface="Arial"/>
                <a:ea typeface="Arial"/>
                <a:cs typeface="Arial"/>
                <a:sym typeface="Arial"/>
              </a:rPr>
              <a:t>.</a:t>
            </a:r>
            <a:endParaRPr/>
          </a:p>
        </p:txBody>
      </p:sp>
      <p:sp>
        <p:nvSpPr>
          <p:cNvPr id="162" name="Google Shape;162;p2"/>
          <p:cNvSpPr txBox="1"/>
          <p:nvPr/>
        </p:nvSpPr>
        <p:spPr>
          <a:xfrm>
            <a:off x="-563244" y="6492345"/>
            <a:ext cx="4051699"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GB" sz="1400" b="0" i="0" u="none" strike="noStrike" cap="none">
                <a:solidFill>
                  <a:srgbClr val="56A1D5"/>
                </a:solidFill>
                <a:latin typeface="Arial"/>
                <a:ea typeface="Arial"/>
                <a:cs typeface="Arial"/>
                <a:sym typeface="Arial"/>
              </a:rPr>
              <a:t>www.civilservicepensionscheme.org.uk</a:t>
            </a:r>
            <a:endParaRPr sz="1400" b="0" i="0" u="none" strike="noStrike" cap="none">
              <a:solidFill>
                <a:srgbClr val="56A1D5"/>
              </a:solidFill>
              <a:latin typeface="Arial"/>
              <a:ea typeface="Arial"/>
              <a:cs typeface="Arial"/>
              <a:sym typeface="Arial"/>
            </a:endParaRPr>
          </a:p>
        </p:txBody>
      </p:sp>
      <p:pic>
        <p:nvPicPr>
          <p:cNvPr id="164" name="Google Shape;164;p2"/>
          <p:cNvPicPr preferRelativeResize="0"/>
          <p:nvPr/>
        </p:nvPicPr>
        <p:blipFill rotWithShape="1">
          <a:blip r:embed="rId3">
            <a:alphaModFix/>
          </a:blip>
          <a:srcRect/>
          <a:stretch/>
        </p:blipFill>
        <p:spPr>
          <a:xfrm>
            <a:off x="10078336" y="5771020"/>
            <a:ext cx="1738871" cy="1040637"/>
          </a:xfrm>
          <a:prstGeom prst="rect">
            <a:avLst/>
          </a:prstGeom>
          <a:noFill/>
          <a:ln>
            <a:noFill/>
          </a:ln>
        </p:spPr>
      </p:pic>
      <p:pic>
        <p:nvPicPr>
          <p:cNvPr id="165" name="Google Shape;165;p2"/>
          <p:cNvPicPr preferRelativeResize="0"/>
          <p:nvPr/>
        </p:nvPicPr>
        <p:blipFill rotWithShape="1">
          <a:blip r:embed="rId4">
            <a:alphaModFix/>
          </a:blip>
          <a:srcRect/>
          <a:stretch/>
        </p:blipFill>
        <p:spPr>
          <a:xfrm>
            <a:off x="374793" y="5693125"/>
            <a:ext cx="2269255" cy="785022"/>
          </a:xfrm>
          <a:prstGeom prst="rect">
            <a:avLst/>
          </a:prstGeom>
          <a:noFill/>
          <a:ln>
            <a:noFill/>
          </a:ln>
        </p:spPr>
      </p:pic>
      <p:pic>
        <p:nvPicPr>
          <p:cNvPr id="166" name="Google Shape;166;p2"/>
          <p:cNvPicPr preferRelativeResize="0"/>
          <p:nvPr/>
        </p:nvPicPr>
        <p:blipFill rotWithShape="1">
          <a:blip r:embed="rId5">
            <a:alphaModFix/>
          </a:blip>
          <a:srcRect l="1343" t="10417" r="14535" b="3859"/>
          <a:stretch/>
        </p:blipFill>
        <p:spPr>
          <a:xfrm>
            <a:off x="6942040" y="1204549"/>
            <a:ext cx="5249958" cy="44445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
          <p:cNvSpPr txBox="1"/>
          <p:nvPr/>
        </p:nvSpPr>
        <p:spPr>
          <a:xfrm>
            <a:off x="374795" y="-1"/>
            <a:ext cx="11603531" cy="1329213"/>
          </a:xfrm>
          <a:prstGeom prst="rect">
            <a:avLst/>
          </a:prstGeom>
          <a:noFill/>
          <a:ln>
            <a:noFill/>
          </a:ln>
        </p:spPr>
        <p:txBody>
          <a:bodyPr spcFirstLastPara="1" wrap="square" lIns="0" tIns="0" rIns="0" bIns="0" anchor="ctr" anchorCtr="0">
            <a:noAutofit/>
          </a:bodyPr>
          <a:lstStyle/>
          <a:p>
            <a:pPr marL="0" marR="0" lvl="1" indent="0" algn="l" rtl="0">
              <a:lnSpc>
                <a:spcPct val="100000"/>
              </a:lnSpc>
              <a:spcBef>
                <a:spcPts val="0"/>
              </a:spcBef>
              <a:spcAft>
                <a:spcPts val="0"/>
              </a:spcAft>
              <a:buNone/>
            </a:pPr>
            <a:r>
              <a:rPr lang="en-GB" sz="2900" b="1" i="0" u="none" strike="noStrike" cap="none">
                <a:solidFill>
                  <a:schemeClr val="dk1"/>
                </a:solidFill>
                <a:latin typeface="Arial"/>
                <a:ea typeface="Arial"/>
                <a:cs typeface="Arial"/>
                <a:sym typeface="Arial"/>
              </a:rPr>
              <a:t>Changes to the Civil Service Compensation Scheme</a:t>
            </a:r>
            <a:endParaRPr sz="2900" b="1" i="0" u="none" strike="noStrike" cap="none">
              <a:solidFill>
                <a:schemeClr val="dk1"/>
              </a:solidFill>
              <a:latin typeface="Arial"/>
              <a:ea typeface="Arial"/>
              <a:cs typeface="Arial"/>
              <a:sym typeface="Arial"/>
            </a:endParaRPr>
          </a:p>
        </p:txBody>
      </p:sp>
      <p:pic>
        <p:nvPicPr>
          <p:cNvPr id="172" name="Google Shape;172;p3"/>
          <p:cNvPicPr preferRelativeResize="0"/>
          <p:nvPr/>
        </p:nvPicPr>
        <p:blipFill rotWithShape="1">
          <a:blip r:embed="rId3">
            <a:alphaModFix/>
          </a:blip>
          <a:srcRect l="26673" r="7957"/>
          <a:stretch/>
        </p:blipFill>
        <p:spPr>
          <a:xfrm>
            <a:off x="5776788" y="1204687"/>
            <a:ext cx="6415213" cy="4444551"/>
          </a:xfrm>
          <a:prstGeom prst="rect">
            <a:avLst/>
          </a:prstGeom>
          <a:noFill/>
          <a:ln>
            <a:noFill/>
          </a:ln>
        </p:spPr>
      </p:pic>
      <p:sp>
        <p:nvSpPr>
          <p:cNvPr id="173" name="Google Shape;173;p3"/>
          <p:cNvSpPr/>
          <p:nvPr/>
        </p:nvSpPr>
        <p:spPr>
          <a:xfrm>
            <a:off x="1" y="1204689"/>
            <a:ext cx="5776787" cy="4444551"/>
          </a:xfrm>
          <a:prstGeom prst="rect">
            <a:avLst/>
          </a:prstGeom>
          <a:solidFill>
            <a:srgbClr val="A8D08C"/>
          </a:solidFill>
          <a:ln>
            <a:noFill/>
          </a:ln>
        </p:spPr>
        <p:txBody>
          <a:bodyPr spcFirstLastPara="1" wrap="square" lIns="91400" tIns="45700" rIns="216000" bIns="45700" anchor="ctr" anchorCtr="0">
            <a:noAutofit/>
          </a:bodyPr>
          <a:lstStyle/>
          <a:p>
            <a:pPr marL="465739" marR="0" lvl="0" indent="-177746" algn="l" rtl="0">
              <a:lnSpc>
                <a:spcPct val="100000"/>
              </a:lnSpc>
              <a:spcBef>
                <a:spcPts val="1200"/>
              </a:spcBef>
              <a:spcAft>
                <a:spcPts val="0"/>
              </a:spcAft>
              <a:buClr>
                <a:srgbClr val="0C0C0C"/>
              </a:buClr>
              <a:buSzPts val="1440"/>
              <a:buFont typeface="Arial"/>
              <a:buChar char="•"/>
            </a:pPr>
            <a:r>
              <a:rPr lang="en-GB" sz="2133" b="0" i="0" u="none" strike="noStrike" cap="none" dirty="0">
                <a:solidFill>
                  <a:srgbClr val="0C0C0C"/>
                </a:solidFill>
                <a:latin typeface="Arial"/>
                <a:ea typeface="Arial"/>
                <a:cs typeface="Arial"/>
                <a:sym typeface="Arial"/>
              </a:rPr>
              <a:t>Government remains committed to reforming the Compensation scheme</a:t>
            </a:r>
          </a:p>
          <a:p>
            <a:pPr marL="465739" marR="0" lvl="0" indent="-177746" algn="l" rtl="0">
              <a:lnSpc>
                <a:spcPct val="100000"/>
              </a:lnSpc>
              <a:spcBef>
                <a:spcPts val="1200"/>
              </a:spcBef>
              <a:spcAft>
                <a:spcPts val="0"/>
              </a:spcAft>
              <a:buClr>
                <a:srgbClr val="0C0C0C"/>
              </a:buClr>
              <a:buSzPts val="1440"/>
              <a:buFont typeface="Arial"/>
              <a:buChar char="•"/>
            </a:pPr>
            <a:r>
              <a:rPr lang="en-GB" sz="2133" b="0" i="0" u="none" strike="noStrike" cap="none" dirty="0">
                <a:solidFill>
                  <a:srgbClr val="0C0C0C"/>
                </a:solidFill>
                <a:latin typeface="Arial"/>
                <a:ea typeface="Arial"/>
                <a:cs typeface="Arial"/>
                <a:sym typeface="Arial"/>
              </a:rPr>
              <a:t>Changes aren't expected in the immediate future. </a:t>
            </a:r>
            <a:endParaRPr dirty="0"/>
          </a:p>
          <a:p>
            <a:pPr marL="465739" marR="0" lvl="0" indent="-177746" algn="l" rtl="0">
              <a:lnSpc>
                <a:spcPct val="100000"/>
              </a:lnSpc>
              <a:spcBef>
                <a:spcPts val="1200"/>
              </a:spcBef>
              <a:spcAft>
                <a:spcPts val="1200"/>
              </a:spcAft>
              <a:buClr>
                <a:srgbClr val="0C0C0C"/>
              </a:buClr>
              <a:buSzPts val="1440"/>
              <a:buFont typeface="Arial"/>
              <a:buChar char="•"/>
            </a:pPr>
            <a:r>
              <a:rPr lang="en-GB" sz="2133" b="0" i="0" u="none" strike="noStrike" cap="none" dirty="0">
                <a:solidFill>
                  <a:srgbClr val="0C0C0C"/>
                </a:solidFill>
                <a:latin typeface="Arial"/>
                <a:ea typeface="Arial"/>
                <a:cs typeface="Arial"/>
                <a:sym typeface="Arial"/>
              </a:rPr>
              <a:t>Committed to providing at least 3 months notice before any new scheme terms come in. </a:t>
            </a:r>
            <a:endParaRPr sz="2400" b="0" i="0" u="none" strike="noStrike" cap="none" dirty="0">
              <a:solidFill>
                <a:srgbClr val="0C0C0C"/>
              </a:solidFill>
              <a:latin typeface="Arial"/>
              <a:ea typeface="Arial"/>
              <a:cs typeface="Arial"/>
              <a:sym typeface="Arial"/>
            </a:endParaRPr>
          </a:p>
        </p:txBody>
      </p:sp>
      <p:sp>
        <p:nvSpPr>
          <p:cNvPr id="174" name="Google Shape;174;p3"/>
          <p:cNvSpPr txBox="1"/>
          <p:nvPr/>
        </p:nvSpPr>
        <p:spPr>
          <a:xfrm>
            <a:off x="-563244" y="6492345"/>
            <a:ext cx="4051699"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GB" sz="1400" b="0" i="0" u="none" strike="noStrike" cap="none">
                <a:solidFill>
                  <a:srgbClr val="56A1D5"/>
                </a:solidFill>
                <a:latin typeface="Arial"/>
                <a:ea typeface="Arial"/>
                <a:cs typeface="Arial"/>
                <a:sym typeface="Arial"/>
              </a:rPr>
              <a:t>www.civilservicepensionscheme.org.uk</a:t>
            </a:r>
            <a:endParaRPr sz="1400" b="0" i="0" u="none" strike="noStrike" cap="none">
              <a:solidFill>
                <a:srgbClr val="56A1D5"/>
              </a:solidFill>
              <a:latin typeface="Arial"/>
              <a:ea typeface="Arial"/>
              <a:cs typeface="Arial"/>
              <a:sym typeface="Arial"/>
            </a:endParaRPr>
          </a:p>
        </p:txBody>
      </p:sp>
      <p:pic>
        <p:nvPicPr>
          <p:cNvPr id="176" name="Google Shape;176;p3"/>
          <p:cNvPicPr preferRelativeResize="0"/>
          <p:nvPr/>
        </p:nvPicPr>
        <p:blipFill rotWithShape="1">
          <a:blip r:embed="rId4">
            <a:alphaModFix/>
          </a:blip>
          <a:srcRect/>
          <a:stretch/>
        </p:blipFill>
        <p:spPr>
          <a:xfrm>
            <a:off x="10078336" y="5771020"/>
            <a:ext cx="1738871" cy="1040637"/>
          </a:xfrm>
          <a:prstGeom prst="rect">
            <a:avLst/>
          </a:prstGeom>
          <a:noFill/>
          <a:ln>
            <a:noFill/>
          </a:ln>
        </p:spPr>
      </p:pic>
      <p:pic>
        <p:nvPicPr>
          <p:cNvPr id="177" name="Google Shape;177;p3"/>
          <p:cNvPicPr preferRelativeResize="0"/>
          <p:nvPr/>
        </p:nvPicPr>
        <p:blipFill rotWithShape="1">
          <a:blip r:embed="rId5">
            <a:alphaModFix/>
          </a:blip>
          <a:srcRect/>
          <a:stretch/>
        </p:blipFill>
        <p:spPr>
          <a:xfrm>
            <a:off x="374793" y="5693125"/>
            <a:ext cx="2269255" cy="78502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4"/>
          <p:cNvSpPr txBox="1"/>
          <p:nvPr/>
        </p:nvSpPr>
        <p:spPr>
          <a:xfrm>
            <a:off x="374795" y="-1"/>
            <a:ext cx="11603531" cy="1329213"/>
          </a:xfrm>
          <a:prstGeom prst="rect">
            <a:avLst/>
          </a:prstGeom>
          <a:noFill/>
          <a:ln>
            <a:noFill/>
          </a:ln>
        </p:spPr>
        <p:txBody>
          <a:bodyPr spcFirstLastPara="1" wrap="square" lIns="0" tIns="0" rIns="0" bIns="0" anchor="ctr" anchorCtr="0">
            <a:noAutofit/>
          </a:bodyPr>
          <a:lstStyle/>
          <a:p>
            <a:pPr marL="0" marR="0" lvl="1" indent="0" algn="l" rtl="0">
              <a:lnSpc>
                <a:spcPct val="100000"/>
              </a:lnSpc>
              <a:spcBef>
                <a:spcPts val="0"/>
              </a:spcBef>
              <a:spcAft>
                <a:spcPts val="0"/>
              </a:spcAft>
              <a:buNone/>
            </a:pPr>
            <a:r>
              <a:rPr lang="en-GB" sz="2900" b="1" i="0" u="none" strike="noStrike" cap="none">
                <a:solidFill>
                  <a:schemeClr val="dk1"/>
                </a:solidFill>
                <a:latin typeface="Arial"/>
                <a:ea typeface="Arial"/>
                <a:cs typeface="Arial"/>
                <a:sym typeface="Arial"/>
              </a:rPr>
              <a:t>Annual Allowance - a reminder</a:t>
            </a:r>
            <a:endParaRPr sz="2900" b="1" i="0" u="none" strike="noStrike" cap="none">
              <a:solidFill>
                <a:schemeClr val="dk1"/>
              </a:solidFill>
              <a:latin typeface="Arial"/>
              <a:ea typeface="Arial"/>
              <a:cs typeface="Arial"/>
              <a:sym typeface="Arial"/>
            </a:endParaRPr>
          </a:p>
        </p:txBody>
      </p:sp>
      <p:sp>
        <p:nvSpPr>
          <p:cNvPr id="183" name="Google Shape;183;p4"/>
          <p:cNvSpPr/>
          <p:nvPr/>
        </p:nvSpPr>
        <p:spPr>
          <a:xfrm>
            <a:off x="-1" y="1204700"/>
            <a:ext cx="6742323" cy="4444400"/>
          </a:xfrm>
          <a:prstGeom prst="rect">
            <a:avLst/>
          </a:prstGeom>
          <a:solidFill>
            <a:srgbClr val="A8D08C"/>
          </a:solidFill>
          <a:ln>
            <a:noFill/>
          </a:ln>
        </p:spPr>
        <p:txBody>
          <a:bodyPr spcFirstLastPara="1" wrap="square" lIns="91400" tIns="45700" rIns="216000" bIns="45700" anchor="ctr" anchorCtr="0">
            <a:noAutofit/>
          </a:bodyPr>
          <a:lstStyle/>
          <a:p>
            <a:pPr marL="573743" marR="0" lvl="0" indent="-285750" algn="l" rtl="0">
              <a:lnSpc>
                <a:spcPct val="100000"/>
              </a:lnSpc>
              <a:spcBef>
                <a:spcPts val="0"/>
              </a:spcBef>
              <a:spcAft>
                <a:spcPts val="0"/>
              </a:spcAft>
              <a:buClr>
                <a:srgbClr val="000000"/>
              </a:buClr>
              <a:buSzPts val="2000"/>
              <a:buFont typeface="Arial"/>
              <a:buChar char="•"/>
            </a:pPr>
            <a:r>
              <a:rPr lang="en-GB" sz="2000" b="0" i="0" u="none" strike="noStrike" cap="none" dirty="0">
                <a:solidFill>
                  <a:srgbClr val="0C0C0C"/>
                </a:solidFill>
                <a:latin typeface="Arial"/>
                <a:ea typeface="Arial"/>
                <a:cs typeface="Arial"/>
                <a:sym typeface="Arial"/>
              </a:rPr>
              <a:t>2015 Remedy “Rollback” means Pensions Input amounts will be incorrect.</a:t>
            </a:r>
            <a:endParaRPr dirty="0"/>
          </a:p>
          <a:p>
            <a:pPr marL="573743" marR="0" lvl="0" indent="-158750" algn="l" rtl="0">
              <a:lnSpc>
                <a:spcPct val="100000"/>
              </a:lnSpc>
              <a:spcBef>
                <a:spcPts val="0"/>
              </a:spcBef>
              <a:spcAft>
                <a:spcPts val="0"/>
              </a:spcAft>
              <a:buClr>
                <a:srgbClr val="000000"/>
              </a:buClr>
              <a:buSzPts val="2000"/>
              <a:buFont typeface="Arial"/>
              <a:buNone/>
            </a:pPr>
            <a:endParaRPr sz="2000" b="0" i="0" u="none" strike="noStrike" cap="none" dirty="0">
              <a:solidFill>
                <a:srgbClr val="0C0C0C"/>
              </a:solidFill>
              <a:latin typeface="Arial"/>
              <a:ea typeface="Arial"/>
              <a:cs typeface="Arial"/>
              <a:sym typeface="Arial"/>
            </a:endParaRPr>
          </a:p>
          <a:p>
            <a:pPr marL="573743" marR="0" lvl="0" indent="-285750" algn="l" rtl="0">
              <a:lnSpc>
                <a:spcPct val="100000"/>
              </a:lnSpc>
              <a:spcBef>
                <a:spcPts val="0"/>
              </a:spcBef>
              <a:spcAft>
                <a:spcPts val="0"/>
              </a:spcAft>
              <a:buClr>
                <a:srgbClr val="000000"/>
              </a:buClr>
              <a:buSzPts val="2000"/>
              <a:buFont typeface="Arial"/>
              <a:buChar char="•"/>
            </a:pPr>
            <a:r>
              <a:rPr lang="en-GB" sz="2000" b="0" i="0" u="none" strike="noStrike" cap="none" dirty="0">
                <a:solidFill>
                  <a:srgbClr val="0C0C0C"/>
                </a:solidFill>
                <a:latin typeface="Arial"/>
                <a:ea typeface="Arial"/>
                <a:cs typeface="Arial"/>
                <a:sym typeface="Arial"/>
              </a:rPr>
              <a:t>HMRC have agreed that Pension Savings Statement will not be issued for members impacted.</a:t>
            </a:r>
            <a:endParaRPr dirty="0"/>
          </a:p>
          <a:p>
            <a:pPr marL="573743" marR="0" lvl="0" indent="-158750" algn="l" rtl="0">
              <a:lnSpc>
                <a:spcPct val="100000"/>
              </a:lnSpc>
              <a:spcBef>
                <a:spcPts val="0"/>
              </a:spcBef>
              <a:spcAft>
                <a:spcPts val="0"/>
              </a:spcAft>
              <a:buClr>
                <a:srgbClr val="000000"/>
              </a:buClr>
              <a:buSzPts val="2000"/>
              <a:buFont typeface="Arial"/>
              <a:buNone/>
            </a:pPr>
            <a:endParaRPr sz="2000" b="0" i="0" u="none" strike="noStrike" cap="none" dirty="0">
              <a:solidFill>
                <a:srgbClr val="0C0C0C"/>
              </a:solidFill>
              <a:latin typeface="Arial"/>
              <a:ea typeface="Arial"/>
              <a:cs typeface="Arial"/>
              <a:sym typeface="Arial"/>
            </a:endParaRPr>
          </a:p>
          <a:p>
            <a:pPr marL="573743" marR="0" lvl="0" indent="-285750" algn="l" rtl="0">
              <a:lnSpc>
                <a:spcPct val="100000"/>
              </a:lnSpc>
              <a:spcBef>
                <a:spcPts val="0"/>
              </a:spcBef>
              <a:spcAft>
                <a:spcPts val="0"/>
              </a:spcAft>
              <a:buClr>
                <a:srgbClr val="000000"/>
              </a:buClr>
              <a:buSzPts val="2000"/>
              <a:buFont typeface="Arial"/>
              <a:buChar char="•"/>
            </a:pPr>
            <a:r>
              <a:rPr lang="en-GB" sz="2000" b="0" i="0" u="none" strike="noStrike" cap="none" dirty="0">
                <a:solidFill>
                  <a:srgbClr val="0C0C0C"/>
                </a:solidFill>
                <a:latin typeface="Arial"/>
                <a:ea typeface="Arial"/>
                <a:cs typeface="Arial"/>
                <a:sym typeface="Arial"/>
              </a:rPr>
              <a:t>A letter will be issued advising members who would have likely breached and regularly receive.</a:t>
            </a:r>
            <a:endParaRPr dirty="0"/>
          </a:p>
          <a:p>
            <a:pPr marL="573743" marR="0" lvl="0" indent="-158750" algn="l" rtl="0">
              <a:lnSpc>
                <a:spcPct val="100000"/>
              </a:lnSpc>
              <a:spcBef>
                <a:spcPts val="0"/>
              </a:spcBef>
              <a:spcAft>
                <a:spcPts val="0"/>
              </a:spcAft>
              <a:buClr>
                <a:srgbClr val="000000"/>
              </a:buClr>
              <a:buSzPts val="2000"/>
              <a:buFont typeface="Arial"/>
              <a:buNone/>
            </a:pPr>
            <a:endParaRPr sz="2000" b="0" i="0" u="none" strike="noStrike" cap="none" dirty="0">
              <a:solidFill>
                <a:srgbClr val="0C0C0C"/>
              </a:solidFill>
              <a:latin typeface="Arial"/>
              <a:ea typeface="Arial"/>
              <a:cs typeface="Arial"/>
              <a:sym typeface="Arial"/>
            </a:endParaRPr>
          </a:p>
          <a:p>
            <a:pPr marL="573743" marR="0" lvl="0" indent="-285750" algn="l" rtl="0">
              <a:lnSpc>
                <a:spcPct val="100000"/>
              </a:lnSpc>
              <a:spcBef>
                <a:spcPts val="0"/>
              </a:spcBef>
              <a:spcAft>
                <a:spcPts val="0"/>
              </a:spcAft>
              <a:buClr>
                <a:srgbClr val="000000"/>
              </a:buClr>
              <a:buSzPts val="2000"/>
              <a:buFont typeface="Arial"/>
              <a:buChar char="•"/>
            </a:pPr>
            <a:r>
              <a:rPr lang="en-GB" sz="2000" b="0" i="0" u="none" strike="noStrike" cap="none" dirty="0">
                <a:solidFill>
                  <a:srgbClr val="0C0C0C"/>
                </a:solidFill>
                <a:latin typeface="Arial"/>
                <a:ea typeface="Arial"/>
                <a:cs typeface="Arial"/>
                <a:sym typeface="Arial"/>
              </a:rPr>
              <a:t>By 6 October 2024, Pension Input Amounts will be recalculated and a special Pension Savings Statement, including for 2022/23, will be issued</a:t>
            </a:r>
            <a:r>
              <a:rPr lang="en-GB" sz="1733" b="0" i="0" u="none" strike="noStrike" cap="none" dirty="0">
                <a:solidFill>
                  <a:srgbClr val="0C0C0C"/>
                </a:solidFill>
                <a:latin typeface="Arial"/>
                <a:ea typeface="Arial"/>
                <a:cs typeface="Arial"/>
                <a:sym typeface="Arial"/>
              </a:rPr>
              <a:t>. </a:t>
            </a:r>
            <a:endParaRPr sz="1733" b="0" i="0" u="none" strike="noStrike" cap="none" dirty="0">
              <a:solidFill>
                <a:srgbClr val="0C0C0C"/>
              </a:solidFill>
              <a:latin typeface="Arial"/>
              <a:ea typeface="Arial"/>
              <a:cs typeface="Arial"/>
              <a:sym typeface="Arial"/>
            </a:endParaRPr>
          </a:p>
        </p:txBody>
      </p:sp>
      <p:pic>
        <p:nvPicPr>
          <p:cNvPr id="184" name="Google Shape;184;p4"/>
          <p:cNvPicPr preferRelativeResize="0"/>
          <p:nvPr/>
        </p:nvPicPr>
        <p:blipFill rotWithShape="1">
          <a:blip r:embed="rId3">
            <a:alphaModFix/>
          </a:blip>
          <a:srcRect l="1485" t="9612" r="14829" b="20982"/>
          <a:stretch/>
        </p:blipFill>
        <p:spPr>
          <a:xfrm>
            <a:off x="6742323" y="1206734"/>
            <a:ext cx="5449676" cy="4444533"/>
          </a:xfrm>
          <a:prstGeom prst="rect">
            <a:avLst/>
          </a:prstGeom>
          <a:noFill/>
          <a:ln>
            <a:noFill/>
          </a:ln>
        </p:spPr>
      </p:pic>
      <p:sp>
        <p:nvSpPr>
          <p:cNvPr id="185" name="Google Shape;185;p4"/>
          <p:cNvSpPr txBox="1"/>
          <p:nvPr/>
        </p:nvSpPr>
        <p:spPr>
          <a:xfrm>
            <a:off x="-563244" y="6492345"/>
            <a:ext cx="4051699"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GB" sz="1400" b="0" i="0" u="none" strike="noStrike" cap="none">
                <a:solidFill>
                  <a:srgbClr val="56A1D5"/>
                </a:solidFill>
                <a:latin typeface="Arial"/>
                <a:ea typeface="Arial"/>
                <a:cs typeface="Arial"/>
                <a:sym typeface="Arial"/>
              </a:rPr>
              <a:t>www.civilservicepensionscheme.org.uk</a:t>
            </a:r>
            <a:endParaRPr sz="1400" b="0" i="0" u="none" strike="noStrike" cap="none">
              <a:solidFill>
                <a:srgbClr val="56A1D5"/>
              </a:solidFill>
              <a:latin typeface="Arial"/>
              <a:ea typeface="Arial"/>
              <a:cs typeface="Arial"/>
              <a:sym typeface="Arial"/>
            </a:endParaRPr>
          </a:p>
        </p:txBody>
      </p:sp>
      <p:pic>
        <p:nvPicPr>
          <p:cNvPr id="187" name="Google Shape;187;p4"/>
          <p:cNvPicPr preferRelativeResize="0"/>
          <p:nvPr/>
        </p:nvPicPr>
        <p:blipFill rotWithShape="1">
          <a:blip r:embed="rId4">
            <a:alphaModFix/>
          </a:blip>
          <a:srcRect/>
          <a:stretch/>
        </p:blipFill>
        <p:spPr>
          <a:xfrm>
            <a:off x="10078336" y="5771020"/>
            <a:ext cx="1738871" cy="1040637"/>
          </a:xfrm>
          <a:prstGeom prst="rect">
            <a:avLst/>
          </a:prstGeom>
          <a:noFill/>
          <a:ln>
            <a:noFill/>
          </a:ln>
        </p:spPr>
      </p:pic>
      <p:pic>
        <p:nvPicPr>
          <p:cNvPr id="188" name="Google Shape;188;p4"/>
          <p:cNvPicPr preferRelativeResize="0"/>
          <p:nvPr/>
        </p:nvPicPr>
        <p:blipFill rotWithShape="1">
          <a:blip r:embed="rId5">
            <a:alphaModFix/>
          </a:blip>
          <a:srcRect/>
          <a:stretch/>
        </p:blipFill>
        <p:spPr>
          <a:xfrm>
            <a:off x="374793" y="5693125"/>
            <a:ext cx="2269255" cy="78502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5"/>
          <p:cNvSpPr txBox="1"/>
          <p:nvPr/>
        </p:nvSpPr>
        <p:spPr>
          <a:xfrm>
            <a:off x="374795" y="-1"/>
            <a:ext cx="11603531" cy="1329213"/>
          </a:xfrm>
          <a:prstGeom prst="rect">
            <a:avLst/>
          </a:prstGeom>
          <a:noFill/>
          <a:ln>
            <a:noFill/>
          </a:ln>
        </p:spPr>
        <p:txBody>
          <a:bodyPr spcFirstLastPara="1" wrap="square" lIns="0" tIns="0" rIns="0" bIns="0" anchor="ctr" anchorCtr="0">
            <a:noAutofit/>
          </a:bodyPr>
          <a:lstStyle/>
          <a:p>
            <a:pPr marL="0" marR="0" lvl="1" indent="0" algn="l" rtl="0">
              <a:lnSpc>
                <a:spcPct val="100000"/>
              </a:lnSpc>
              <a:spcBef>
                <a:spcPts val="0"/>
              </a:spcBef>
              <a:spcAft>
                <a:spcPts val="0"/>
              </a:spcAft>
              <a:buNone/>
            </a:pPr>
            <a:r>
              <a:rPr lang="en-GB" sz="2900" b="1" i="0" u="none" strike="noStrike" cap="none">
                <a:solidFill>
                  <a:schemeClr val="dk1"/>
                </a:solidFill>
                <a:latin typeface="Arial"/>
                <a:ea typeface="Arial"/>
                <a:cs typeface="Arial"/>
                <a:sym typeface="Arial"/>
              </a:rPr>
              <a:t>Classic survivor benefits (Walker &amp; Goodwin judgments)</a:t>
            </a:r>
            <a:endParaRPr sz="2900" b="1" i="0" u="none" strike="noStrike" cap="none">
              <a:solidFill>
                <a:schemeClr val="dk1"/>
              </a:solidFill>
              <a:latin typeface="Arial"/>
              <a:ea typeface="Arial"/>
              <a:cs typeface="Arial"/>
              <a:sym typeface="Arial"/>
            </a:endParaRPr>
          </a:p>
        </p:txBody>
      </p:sp>
      <p:pic>
        <p:nvPicPr>
          <p:cNvPr id="194" name="Google Shape;194;p5"/>
          <p:cNvPicPr preferRelativeResize="0"/>
          <p:nvPr/>
        </p:nvPicPr>
        <p:blipFill rotWithShape="1">
          <a:blip r:embed="rId3">
            <a:alphaModFix/>
          </a:blip>
          <a:srcRect t="462" r="10354" b="21282"/>
          <a:stretch/>
        </p:blipFill>
        <p:spPr>
          <a:xfrm>
            <a:off x="5383237" y="1204687"/>
            <a:ext cx="6808763" cy="4444551"/>
          </a:xfrm>
          <a:prstGeom prst="rect">
            <a:avLst/>
          </a:prstGeom>
          <a:noFill/>
          <a:ln>
            <a:noFill/>
          </a:ln>
        </p:spPr>
      </p:pic>
      <p:sp>
        <p:nvSpPr>
          <p:cNvPr id="195" name="Google Shape;195;p5"/>
          <p:cNvSpPr/>
          <p:nvPr/>
        </p:nvSpPr>
        <p:spPr>
          <a:xfrm>
            <a:off x="0" y="1204689"/>
            <a:ext cx="5383237" cy="4444551"/>
          </a:xfrm>
          <a:prstGeom prst="rect">
            <a:avLst/>
          </a:prstGeom>
          <a:solidFill>
            <a:srgbClr val="A8D08C"/>
          </a:solidFill>
          <a:ln>
            <a:noFill/>
          </a:ln>
        </p:spPr>
        <p:txBody>
          <a:bodyPr spcFirstLastPara="1" wrap="square" lIns="91400" tIns="45700" rIns="216000" bIns="45700" anchor="ctr" anchorCtr="0">
            <a:noAutofit/>
          </a:bodyPr>
          <a:lstStyle/>
          <a:p>
            <a:pPr marL="465739" marR="0" lvl="0" indent="-177746" algn="l" rtl="0">
              <a:lnSpc>
                <a:spcPct val="100000"/>
              </a:lnSpc>
              <a:spcBef>
                <a:spcPts val="0"/>
              </a:spcBef>
              <a:spcAft>
                <a:spcPts val="0"/>
              </a:spcAft>
              <a:buClr>
                <a:srgbClr val="0C0C0C"/>
              </a:buClr>
              <a:buSzPts val="2133"/>
              <a:buFont typeface="Arial"/>
              <a:buChar char="•"/>
            </a:pPr>
            <a:r>
              <a:rPr lang="en-GB" sz="2133" b="0" i="0" u="none" strike="noStrike" cap="none" dirty="0">
                <a:solidFill>
                  <a:srgbClr val="0C0C0C"/>
                </a:solidFill>
                <a:latin typeface="Arial"/>
                <a:ea typeface="Arial"/>
                <a:cs typeface="Arial"/>
                <a:sym typeface="Arial"/>
              </a:rPr>
              <a:t>We continue to consult with the unions </a:t>
            </a:r>
            <a:r>
              <a:rPr lang="en-GB" sz="2133" dirty="0">
                <a:solidFill>
                  <a:srgbClr val="0C0C0C"/>
                </a:solidFill>
              </a:rPr>
              <a:t>&amp; CSPA </a:t>
            </a:r>
            <a:r>
              <a:rPr lang="en-GB" sz="2133" b="0" i="0" u="none" strike="noStrike" cap="none" dirty="0">
                <a:solidFill>
                  <a:srgbClr val="0C0C0C"/>
                </a:solidFill>
                <a:latin typeface="Arial"/>
                <a:ea typeface="Arial"/>
                <a:cs typeface="Arial"/>
                <a:sym typeface="Arial"/>
              </a:rPr>
              <a:t>about the equalisation of adult survivor benefits under classic and classic plus, subject to the necessary member contributions having been paid to, and retained by, the scheme.</a:t>
            </a:r>
            <a:endParaRPr sz="2400" b="0" i="0" u="none" strike="noStrike" cap="none" dirty="0">
              <a:solidFill>
                <a:srgbClr val="0C0C0C"/>
              </a:solidFill>
              <a:latin typeface="Arial"/>
              <a:ea typeface="Arial"/>
              <a:cs typeface="Arial"/>
              <a:sym typeface="Arial"/>
            </a:endParaRPr>
          </a:p>
          <a:p>
            <a:pPr marL="465739" marR="0" lvl="0" indent="-177746" algn="l" rtl="0">
              <a:lnSpc>
                <a:spcPct val="100000"/>
              </a:lnSpc>
              <a:spcBef>
                <a:spcPts val="1200"/>
              </a:spcBef>
              <a:spcAft>
                <a:spcPts val="1200"/>
              </a:spcAft>
              <a:buClr>
                <a:srgbClr val="0C0C0C"/>
              </a:buClr>
              <a:buSzPts val="2133"/>
              <a:buFont typeface="Arial"/>
              <a:buChar char="•"/>
            </a:pPr>
            <a:r>
              <a:rPr lang="en-GB" sz="2133" b="0" i="0" u="none" strike="noStrike" cap="none" dirty="0">
                <a:solidFill>
                  <a:srgbClr val="0C0C0C"/>
                </a:solidFill>
                <a:latin typeface="Arial"/>
                <a:ea typeface="Arial"/>
                <a:cs typeface="Arial"/>
                <a:sym typeface="Arial"/>
              </a:rPr>
              <a:t>We expect to make the changes in early 2024.</a:t>
            </a:r>
            <a:endParaRPr sz="2400" b="0" i="0" u="none" strike="noStrike" cap="none" dirty="0">
              <a:solidFill>
                <a:srgbClr val="0C0C0C"/>
              </a:solidFill>
              <a:latin typeface="Arial"/>
              <a:ea typeface="Arial"/>
              <a:cs typeface="Arial"/>
              <a:sym typeface="Arial"/>
            </a:endParaRPr>
          </a:p>
        </p:txBody>
      </p:sp>
      <p:sp>
        <p:nvSpPr>
          <p:cNvPr id="196" name="Google Shape;196;p5"/>
          <p:cNvSpPr txBox="1"/>
          <p:nvPr/>
        </p:nvSpPr>
        <p:spPr>
          <a:xfrm>
            <a:off x="-563244" y="6492345"/>
            <a:ext cx="4051699"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GB" sz="1400" b="0" i="0" u="none" strike="noStrike" cap="none">
                <a:solidFill>
                  <a:srgbClr val="56A1D5"/>
                </a:solidFill>
                <a:latin typeface="Arial"/>
                <a:ea typeface="Arial"/>
                <a:cs typeface="Arial"/>
                <a:sym typeface="Arial"/>
              </a:rPr>
              <a:t>www.civilservicepensionscheme.org.uk</a:t>
            </a:r>
            <a:endParaRPr sz="1400" b="0" i="0" u="none" strike="noStrike" cap="none">
              <a:solidFill>
                <a:srgbClr val="56A1D5"/>
              </a:solidFill>
              <a:latin typeface="Arial"/>
              <a:ea typeface="Arial"/>
              <a:cs typeface="Arial"/>
              <a:sym typeface="Arial"/>
            </a:endParaRPr>
          </a:p>
        </p:txBody>
      </p:sp>
      <p:pic>
        <p:nvPicPr>
          <p:cNvPr id="198" name="Google Shape;198;p5"/>
          <p:cNvPicPr preferRelativeResize="0"/>
          <p:nvPr/>
        </p:nvPicPr>
        <p:blipFill rotWithShape="1">
          <a:blip r:embed="rId4">
            <a:alphaModFix/>
          </a:blip>
          <a:srcRect/>
          <a:stretch/>
        </p:blipFill>
        <p:spPr>
          <a:xfrm>
            <a:off x="10078336" y="5771020"/>
            <a:ext cx="1738871" cy="1040637"/>
          </a:xfrm>
          <a:prstGeom prst="rect">
            <a:avLst/>
          </a:prstGeom>
          <a:noFill/>
          <a:ln>
            <a:noFill/>
          </a:ln>
        </p:spPr>
      </p:pic>
      <p:pic>
        <p:nvPicPr>
          <p:cNvPr id="199" name="Google Shape;199;p5"/>
          <p:cNvPicPr preferRelativeResize="0"/>
          <p:nvPr/>
        </p:nvPicPr>
        <p:blipFill rotWithShape="1">
          <a:blip r:embed="rId5">
            <a:alphaModFix/>
          </a:blip>
          <a:srcRect/>
          <a:stretch/>
        </p:blipFill>
        <p:spPr>
          <a:xfrm>
            <a:off x="374793" y="5693125"/>
            <a:ext cx="2269255" cy="78502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6"/>
          <p:cNvSpPr txBox="1"/>
          <p:nvPr/>
        </p:nvSpPr>
        <p:spPr>
          <a:xfrm>
            <a:off x="374795" y="-1"/>
            <a:ext cx="11603531" cy="1329213"/>
          </a:xfrm>
          <a:prstGeom prst="rect">
            <a:avLst/>
          </a:prstGeom>
          <a:noFill/>
          <a:ln>
            <a:noFill/>
          </a:ln>
        </p:spPr>
        <p:txBody>
          <a:bodyPr spcFirstLastPara="1" wrap="square" lIns="0" tIns="0" rIns="0" bIns="0" anchor="ctr" anchorCtr="0">
            <a:noAutofit/>
          </a:bodyPr>
          <a:lstStyle/>
          <a:p>
            <a:pPr marL="0" marR="0" lvl="1" indent="0" algn="l" rtl="0">
              <a:lnSpc>
                <a:spcPct val="100000"/>
              </a:lnSpc>
              <a:spcBef>
                <a:spcPts val="0"/>
              </a:spcBef>
              <a:spcAft>
                <a:spcPts val="0"/>
              </a:spcAft>
              <a:buNone/>
            </a:pPr>
            <a:r>
              <a:rPr lang="en-GB" sz="2900" b="1" i="0" u="none" strike="noStrike" cap="none">
                <a:solidFill>
                  <a:schemeClr val="dk1"/>
                </a:solidFill>
                <a:latin typeface="Arial"/>
                <a:ea typeface="Arial"/>
                <a:cs typeface="Arial"/>
                <a:sym typeface="Arial"/>
              </a:rPr>
              <a:t>Pension Dashboard</a:t>
            </a:r>
            <a:endParaRPr sz="2900" b="1" i="0" u="none" strike="noStrike" cap="none">
              <a:solidFill>
                <a:schemeClr val="dk1"/>
              </a:solidFill>
              <a:latin typeface="Arial"/>
              <a:ea typeface="Arial"/>
              <a:cs typeface="Arial"/>
              <a:sym typeface="Arial"/>
            </a:endParaRPr>
          </a:p>
        </p:txBody>
      </p:sp>
      <p:sp>
        <p:nvSpPr>
          <p:cNvPr id="205" name="Google Shape;205;p6"/>
          <p:cNvSpPr/>
          <p:nvPr/>
        </p:nvSpPr>
        <p:spPr>
          <a:xfrm>
            <a:off x="1" y="1204689"/>
            <a:ext cx="5909673" cy="4444551"/>
          </a:xfrm>
          <a:prstGeom prst="rect">
            <a:avLst/>
          </a:prstGeom>
          <a:solidFill>
            <a:srgbClr val="A8D08C"/>
          </a:solidFill>
          <a:ln>
            <a:noFill/>
          </a:ln>
        </p:spPr>
        <p:txBody>
          <a:bodyPr spcFirstLastPara="1" wrap="square" lIns="91400" tIns="45700" rIns="216000" bIns="45700" anchor="ctr" anchorCtr="0">
            <a:noAutofit/>
          </a:bodyPr>
          <a:lstStyle/>
          <a:p>
            <a:pPr marL="573743" marR="0" lvl="0" indent="-285750" algn="l" rtl="0">
              <a:lnSpc>
                <a:spcPct val="100000"/>
              </a:lnSpc>
              <a:spcBef>
                <a:spcPts val="0"/>
              </a:spcBef>
              <a:spcAft>
                <a:spcPts val="0"/>
              </a:spcAft>
              <a:buClr>
                <a:srgbClr val="000000"/>
              </a:buClr>
              <a:buSzPts val="2200"/>
              <a:buFont typeface="Arial"/>
              <a:buChar char="•"/>
            </a:pPr>
            <a:r>
              <a:rPr lang="en-GB" sz="2200" b="0" i="0" u="none" strike="noStrike" cap="none">
                <a:solidFill>
                  <a:srgbClr val="0C0C0C"/>
                </a:solidFill>
                <a:latin typeface="Arial"/>
                <a:ea typeface="Arial"/>
                <a:cs typeface="Arial"/>
                <a:sym typeface="Arial"/>
              </a:rPr>
              <a:t>Regulations in August 2023 removed the statutory staging deadlines and replaced them with a single connection deadline of 31 October 2026.</a:t>
            </a:r>
            <a:endParaRPr sz="2200" b="0" i="0" u="none" strike="noStrike" cap="none">
              <a:solidFill>
                <a:srgbClr val="0C0C0C"/>
              </a:solidFill>
              <a:latin typeface="Arial"/>
              <a:ea typeface="Arial"/>
              <a:cs typeface="Arial"/>
              <a:sym typeface="Arial"/>
            </a:endParaRPr>
          </a:p>
          <a:p>
            <a:pPr marL="573743" marR="0" lvl="0" indent="-285750" algn="l" rtl="0">
              <a:lnSpc>
                <a:spcPct val="100000"/>
              </a:lnSpc>
              <a:spcBef>
                <a:spcPts val="1200"/>
              </a:spcBef>
              <a:spcAft>
                <a:spcPts val="0"/>
              </a:spcAft>
              <a:buClr>
                <a:srgbClr val="000000"/>
              </a:buClr>
              <a:buSzPts val="2200"/>
              <a:buFont typeface="Arial"/>
              <a:buChar char="•"/>
            </a:pPr>
            <a:r>
              <a:rPr lang="en-GB" sz="2200" b="0" i="0" u="none" strike="noStrike" cap="none">
                <a:solidFill>
                  <a:srgbClr val="0C0C0C"/>
                </a:solidFill>
                <a:latin typeface="Arial"/>
                <a:ea typeface="Arial"/>
                <a:cs typeface="Arial"/>
                <a:sym typeface="Arial"/>
              </a:rPr>
              <a:t>DWP will publish the staging timeline in guidance, setting expectations of when schemes will connect ahead of the deadline.</a:t>
            </a:r>
            <a:endParaRPr sz="2200" b="0" i="0" u="none" strike="noStrike" cap="none">
              <a:solidFill>
                <a:srgbClr val="0C0C0C"/>
              </a:solidFill>
              <a:latin typeface="Arial"/>
              <a:ea typeface="Arial"/>
              <a:cs typeface="Arial"/>
              <a:sym typeface="Arial"/>
            </a:endParaRPr>
          </a:p>
          <a:p>
            <a:pPr marL="573743" marR="0" lvl="0" indent="-285750" algn="l" rtl="0">
              <a:lnSpc>
                <a:spcPct val="100000"/>
              </a:lnSpc>
              <a:spcBef>
                <a:spcPts val="1200"/>
              </a:spcBef>
              <a:spcAft>
                <a:spcPts val="0"/>
              </a:spcAft>
              <a:buClr>
                <a:srgbClr val="000000"/>
              </a:buClr>
              <a:buSzPts val="2200"/>
              <a:buFont typeface="Arial"/>
              <a:buChar char="•"/>
            </a:pPr>
            <a:r>
              <a:rPr lang="en-GB" sz="2200" b="0" i="0" u="none" strike="noStrike" cap="none">
                <a:solidFill>
                  <a:srgbClr val="0C0C0C"/>
                </a:solidFill>
                <a:latin typeface="Arial"/>
                <a:ea typeface="Arial"/>
                <a:cs typeface="Arial"/>
                <a:sym typeface="Arial"/>
              </a:rPr>
              <a:t>We’ll update you once we understand what the changes mean for Civil Service Pensions.</a:t>
            </a:r>
            <a:endParaRPr sz="2200" b="0" i="0" u="none" strike="noStrike" cap="none">
              <a:solidFill>
                <a:srgbClr val="0C0C0C"/>
              </a:solidFill>
              <a:latin typeface="Arial"/>
              <a:ea typeface="Arial"/>
              <a:cs typeface="Arial"/>
              <a:sym typeface="Arial"/>
            </a:endParaRPr>
          </a:p>
        </p:txBody>
      </p:sp>
      <p:pic>
        <p:nvPicPr>
          <p:cNvPr id="206" name="Google Shape;206;p6"/>
          <p:cNvPicPr preferRelativeResize="0"/>
          <p:nvPr/>
        </p:nvPicPr>
        <p:blipFill rotWithShape="1">
          <a:blip r:embed="rId3">
            <a:alphaModFix/>
          </a:blip>
          <a:srcRect l="2294" r="2290"/>
          <a:stretch/>
        </p:blipFill>
        <p:spPr>
          <a:xfrm>
            <a:off x="5909674" y="1204687"/>
            <a:ext cx="6282325" cy="4444551"/>
          </a:xfrm>
          <a:prstGeom prst="rect">
            <a:avLst/>
          </a:prstGeom>
          <a:noFill/>
          <a:ln>
            <a:noFill/>
          </a:ln>
        </p:spPr>
      </p:pic>
      <p:sp>
        <p:nvSpPr>
          <p:cNvPr id="207" name="Google Shape;207;p6"/>
          <p:cNvSpPr txBox="1"/>
          <p:nvPr/>
        </p:nvSpPr>
        <p:spPr>
          <a:xfrm>
            <a:off x="-563244" y="6492345"/>
            <a:ext cx="4051699"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GB" sz="1400" b="0" i="0" u="none" strike="noStrike" cap="none">
                <a:solidFill>
                  <a:srgbClr val="56A1D5"/>
                </a:solidFill>
                <a:latin typeface="Arial"/>
                <a:ea typeface="Arial"/>
                <a:cs typeface="Arial"/>
                <a:sym typeface="Arial"/>
              </a:rPr>
              <a:t>www.civilservicepensionscheme.org.uk</a:t>
            </a:r>
            <a:endParaRPr sz="1400" b="0" i="0" u="none" strike="noStrike" cap="none">
              <a:solidFill>
                <a:srgbClr val="56A1D5"/>
              </a:solidFill>
              <a:latin typeface="Arial"/>
              <a:ea typeface="Arial"/>
              <a:cs typeface="Arial"/>
              <a:sym typeface="Arial"/>
            </a:endParaRPr>
          </a:p>
        </p:txBody>
      </p:sp>
      <p:pic>
        <p:nvPicPr>
          <p:cNvPr id="209" name="Google Shape;209;p6"/>
          <p:cNvPicPr preferRelativeResize="0"/>
          <p:nvPr/>
        </p:nvPicPr>
        <p:blipFill rotWithShape="1">
          <a:blip r:embed="rId4">
            <a:alphaModFix/>
          </a:blip>
          <a:srcRect/>
          <a:stretch/>
        </p:blipFill>
        <p:spPr>
          <a:xfrm>
            <a:off x="10078336" y="5771020"/>
            <a:ext cx="1738871" cy="1040637"/>
          </a:xfrm>
          <a:prstGeom prst="rect">
            <a:avLst/>
          </a:prstGeom>
          <a:noFill/>
          <a:ln>
            <a:noFill/>
          </a:ln>
        </p:spPr>
      </p:pic>
      <p:pic>
        <p:nvPicPr>
          <p:cNvPr id="210" name="Google Shape;210;p6"/>
          <p:cNvPicPr preferRelativeResize="0"/>
          <p:nvPr/>
        </p:nvPicPr>
        <p:blipFill rotWithShape="1">
          <a:blip r:embed="rId5">
            <a:alphaModFix/>
          </a:blip>
          <a:srcRect/>
          <a:stretch/>
        </p:blipFill>
        <p:spPr>
          <a:xfrm>
            <a:off x="374793" y="5693125"/>
            <a:ext cx="2269255" cy="78502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7"/>
          <p:cNvSpPr txBox="1"/>
          <p:nvPr/>
        </p:nvSpPr>
        <p:spPr>
          <a:xfrm>
            <a:off x="374795" y="-1"/>
            <a:ext cx="11603531" cy="1329213"/>
          </a:xfrm>
          <a:prstGeom prst="rect">
            <a:avLst/>
          </a:prstGeom>
          <a:noFill/>
          <a:ln>
            <a:noFill/>
          </a:ln>
        </p:spPr>
        <p:txBody>
          <a:bodyPr spcFirstLastPara="1" wrap="square" lIns="0" tIns="0" rIns="0" bIns="0" anchor="ctr" anchorCtr="0">
            <a:noAutofit/>
          </a:bodyPr>
          <a:lstStyle/>
          <a:p>
            <a:pPr marL="0" marR="0" lvl="1" indent="0" algn="l" rtl="0">
              <a:lnSpc>
                <a:spcPct val="100000"/>
              </a:lnSpc>
              <a:spcBef>
                <a:spcPts val="0"/>
              </a:spcBef>
              <a:spcAft>
                <a:spcPts val="0"/>
              </a:spcAft>
              <a:buNone/>
            </a:pPr>
            <a:r>
              <a:rPr lang="en-GB" sz="2900" b="1" i="0" u="none" strike="noStrike" cap="none">
                <a:solidFill>
                  <a:schemeClr val="dk1"/>
                </a:solidFill>
                <a:latin typeface="Arial"/>
                <a:ea typeface="Arial"/>
                <a:cs typeface="Arial"/>
                <a:sym typeface="Arial"/>
              </a:rPr>
              <a:t>Bubbling under</a:t>
            </a:r>
            <a:endParaRPr sz="2900" b="1" i="0" u="none" strike="noStrike" cap="none">
              <a:solidFill>
                <a:schemeClr val="dk1"/>
              </a:solidFill>
              <a:latin typeface="Arial"/>
              <a:ea typeface="Arial"/>
              <a:cs typeface="Arial"/>
              <a:sym typeface="Arial"/>
            </a:endParaRPr>
          </a:p>
        </p:txBody>
      </p:sp>
      <p:pic>
        <p:nvPicPr>
          <p:cNvPr id="216" name="Google Shape;216;p7"/>
          <p:cNvPicPr preferRelativeResize="0"/>
          <p:nvPr/>
        </p:nvPicPr>
        <p:blipFill rotWithShape="1">
          <a:blip r:embed="rId3">
            <a:alphaModFix/>
          </a:blip>
          <a:srcRect l="9277" t="768" r="18694" b="766"/>
          <a:stretch/>
        </p:blipFill>
        <p:spPr>
          <a:xfrm>
            <a:off x="7315201" y="1039660"/>
            <a:ext cx="4876800" cy="4639267"/>
          </a:xfrm>
          <a:prstGeom prst="rect">
            <a:avLst/>
          </a:prstGeom>
          <a:noFill/>
          <a:ln>
            <a:noFill/>
          </a:ln>
        </p:spPr>
      </p:pic>
      <p:sp>
        <p:nvSpPr>
          <p:cNvPr id="217" name="Google Shape;217;p7"/>
          <p:cNvSpPr/>
          <p:nvPr/>
        </p:nvSpPr>
        <p:spPr>
          <a:xfrm>
            <a:off x="0" y="1039660"/>
            <a:ext cx="7315200" cy="4639268"/>
          </a:xfrm>
          <a:prstGeom prst="rect">
            <a:avLst/>
          </a:prstGeom>
          <a:solidFill>
            <a:srgbClr val="A8D08C"/>
          </a:solidFill>
          <a:ln>
            <a:noFill/>
          </a:ln>
        </p:spPr>
        <p:txBody>
          <a:bodyPr spcFirstLastPara="1" wrap="square" lIns="91400" tIns="45700" rIns="216000" bIns="45700" anchor="ctr" anchorCtr="0">
            <a:noAutofit/>
          </a:bodyPr>
          <a:lstStyle/>
          <a:p>
            <a:pPr marL="287993" marR="0" lvl="0" indent="0" algn="l" rtl="0">
              <a:lnSpc>
                <a:spcPct val="100000"/>
              </a:lnSpc>
              <a:spcBef>
                <a:spcPts val="0"/>
              </a:spcBef>
              <a:spcAft>
                <a:spcPts val="0"/>
              </a:spcAft>
              <a:buNone/>
            </a:pPr>
            <a:r>
              <a:rPr lang="en-GB" sz="2000" b="1" i="0" u="none" strike="noStrike" cap="none" dirty="0">
                <a:solidFill>
                  <a:srgbClr val="0C0C0C"/>
                </a:solidFill>
                <a:latin typeface="Arial"/>
                <a:ea typeface="Arial"/>
                <a:cs typeface="Arial"/>
                <a:sym typeface="Arial"/>
              </a:rPr>
              <a:t>Factors</a:t>
            </a:r>
            <a:endParaRPr sz="2000" b="0" i="0" u="none" strike="noStrike" cap="none" dirty="0">
              <a:solidFill>
                <a:srgbClr val="0C0C0C"/>
              </a:solidFill>
              <a:latin typeface="Arial"/>
              <a:ea typeface="Arial"/>
              <a:cs typeface="Arial"/>
              <a:sym typeface="Arial"/>
            </a:endParaRPr>
          </a:p>
          <a:p>
            <a:pPr marL="465739" marR="0" lvl="0" indent="-177746" algn="l" rtl="0">
              <a:lnSpc>
                <a:spcPct val="100000"/>
              </a:lnSpc>
              <a:spcBef>
                <a:spcPts val="1200"/>
              </a:spcBef>
              <a:spcAft>
                <a:spcPts val="0"/>
              </a:spcAft>
              <a:buClr>
                <a:srgbClr val="0C0C0C"/>
              </a:buClr>
              <a:buSzPts val="2000"/>
              <a:buFont typeface="Arial"/>
              <a:buChar char="•"/>
            </a:pPr>
            <a:r>
              <a:rPr lang="en-GB" sz="2000" b="0" i="0" u="none" strike="noStrike" cap="none" dirty="0">
                <a:solidFill>
                  <a:srgbClr val="0C0C0C"/>
                </a:solidFill>
                <a:latin typeface="Arial"/>
                <a:ea typeface="Arial"/>
                <a:cs typeface="Arial"/>
                <a:sym typeface="Arial"/>
              </a:rPr>
              <a:t>Actuarial factors are used by the scheme to calculate everything from the cost of buying added pension to the amount of pension a transfer in will buy. </a:t>
            </a:r>
            <a:endParaRPr sz="2000" b="0" i="0" u="none" strike="noStrike" cap="none" dirty="0">
              <a:solidFill>
                <a:srgbClr val="0C0C0C"/>
              </a:solidFill>
              <a:latin typeface="Arial"/>
              <a:ea typeface="Arial"/>
              <a:cs typeface="Arial"/>
              <a:sym typeface="Arial"/>
            </a:endParaRPr>
          </a:p>
          <a:p>
            <a:pPr marL="465739" marR="0" lvl="0" indent="-177746" algn="l" rtl="0">
              <a:lnSpc>
                <a:spcPct val="100000"/>
              </a:lnSpc>
              <a:spcBef>
                <a:spcPts val="1200"/>
              </a:spcBef>
              <a:spcAft>
                <a:spcPts val="0"/>
              </a:spcAft>
              <a:buClr>
                <a:srgbClr val="0C0C0C"/>
              </a:buClr>
              <a:buSzPts val="2000"/>
              <a:buFont typeface="Arial"/>
              <a:buChar char="•"/>
            </a:pPr>
            <a:r>
              <a:rPr lang="en-GB" sz="2000" b="0" i="0" u="none" strike="noStrike" cap="none" dirty="0">
                <a:solidFill>
                  <a:srgbClr val="0C0C0C"/>
                </a:solidFill>
                <a:latin typeface="Arial"/>
                <a:ea typeface="Arial"/>
                <a:cs typeface="Arial"/>
                <a:sym typeface="Arial"/>
              </a:rPr>
              <a:t>GAD has now provided all the new actuarial factors needed and MyCSP are in the process of implementation. All factors will be implemented </a:t>
            </a:r>
            <a:r>
              <a:rPr lang="en-GB" sz="2000" dirty="0">
                <a:solidFill>
                  <a:srgbClr val="0C0C0C"/>
                </a:solidFill>
              </a:rPr>
              <a:t>by 1 April 2024.</a:t>
            </a:r>
            <a:endParaRPr sz="2000" dirty="0">
              <a:solidFill>
                <a:srgbClr val="0C0C0C"/>
              </a:solidFill>
            </a:endParaRPr>
          </a:p>
          <a:p>
            <a:pPr marL="287993" marR="0" lvl="0" indent="0" algn="l" rtl="0">
              <a:lnSpc>
                <a:spcPct val="100000"/>
              </a:lnSpc>
              <a:spcBef>
                <a:spcPts val="1200"/>
              </a:spcBef>
              <a:spcAft>
                <a:spcPts val="0"/>
              </a:spcAft>
              <a:buNone/>
            </a:pPr>
            <a:r>
              <a:rPr lang="en-GB" sz="2000" b="1" i="0" u="none" strike="noStrike" cap="none" dirty="0">
                <a:solidFill>
                  <a:srgbClr val="0C0C0C"/>
                </a:solidFill>
                <a:latin typeface="Arial"/>
                <a:ea typeface="Arial"/>
                <a:cs typeface="Arial"/>
                <a:sym typeface="Arial"/>
              </a:rPr>
              <a:t>Extension of Auto-Enrolment</a:t>
            </a:r>
            <a:endParaRPr sz="2000" b="1" i="0" u="none" strike="noStrike" cap="none" dirty="0">
              <a:solidFill>
                <a:srgbClr val="0C0C0C"/>
              </a:solidFill>
              <a:latin typeface="Arial"/>
              <a:ea typeface="Arial"/>
              <a:cs typeface="Arial"/>
              <a:sym typeface="Arial"/>
            </a:endParaRPr>
          </a:p>
          <a:p>
            <a:pPr marL="569542" marR="0" lvl="0" indent="-285750" algn="l" rtl="0">
              <a:lnSpc>
                <a:spcPct val="100000"/>
              </a:lnSpc>
              <a:spcBef>
                <a:spcPts val="1200"/>
              </a:spcBef>
              <a:spcAft>
                <a:spcPts val="0"/>
              </a:spcAft>
              <a:buClr>
                <a:srgbClr val="0C0C0C"/>
              </a:buClr>
              <a:buSzPts val="2000"/>
              <a:buFont typeface="Arial"/>
              <a:buChar char="•"/>
            </a:pPr>
            <a:r>
              <a:rPr lang="en-GB" sz="2000" b="0" i="0" u="none" strike="noStrike" cap="none" dirty="0">
                <a:solidFill>
                  <a:srgbClr val="0C0C0C"/>
                </a:solidFill>
                <a:latin typeface="Arial"/>
                <a:ea typeface="Arial"/>
                <a:cs typeface="Arial"/>
                <a:sym typeface="Arial"/>
              </a:rPr>
              <a:t>The Pensions (Extension of Automatic Enrolment) Act 2023 gained Royal Assent on 19 September this year.  No significant changes expected to how we enrol members but will consider the implementing regulations once they are drafted. </a:t>
            </a:r>
            <a:endParaRPr sz="3600" b="0" i="0" u="none" strike="noStrike" cap="none" dirty="0">
              <a:solidFill>
                <a:srgbClr val="0C0C0C"/>
              </a:solidFill>
              <a:highlight>
                <a:srgbClr val="5F2DB4"/>
              </a:highlight>
              <a:latin typeface="Arial"/>
              <a:ea typeface="Arial"/>
              <a:cs typeface="Arial"/>
              <a:sym typeface="Arial"/>
            </a:endParaRPr>
          </a:p>
          <a:p>
            <a:pPr marL="609585" marR="0" lvl="0" indent="-251709" algn="l" rtl="0">
              <a:lnSpc>
                <a:spcPct val="100000"/>
              </a:lnSpc>
              <a:spcBef>
                <a:spcPts val="0"/>
              </a:spcBef>
              <a:spcAft>
                <a:spcPts val="0"/>
              </a:spcAft>
              <a:buClr>
                <a:schemeClr val="lt1"/>
              </a:buClr>
              <a:buSzPts val="100"/>
              <a:buFont typeface="Arial"/>
              <a:buNone/>
            </a:pPr>
            <a:endParaRPr sz="533" b="0" i="0" u="none" strike="noStrike" cap="none" dirty="0">
              <a:solidFill>
                <a:schemeClr val="lt1"/>
              </a:solidFill>
              <a:latin typeface="Arial"/>
              <a:ea typeface="Arial"/>
              <a:cs typeface="Arial"/>
              <a:sym typeface="Arial"/>
            </a:endParaRPr>
          </a:p>
        </p:txBody>
      </p:sp>
      <p:sp>
        <p:nvSpPr>
          <p:cNvPr id="218" name="Google Shape;218;p7"/>
          <p:cNvSpPr txBox="1"/>
          <p:nvPr/>
        </p:nvSpPr>
        <p:spPr>
          <a:xfrm>
            <a:off x="-563244" y="6492345"/>
            <a:ext cx="4051699"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GB" sz="1400" b="0" i="0" u="none" strike="noStrike" cap="none">
                <a:solidFill>
                  <a:srgbClr val="56A1D5"/>
                </a:solidFill>
                <a:latin typeface="Arial"/>
                <a:ea typeface="Arial"/>
                <a:cs typeface="Arial"/>
                <a:sym typeface="Arial"/>
              </a:rPr>
              <a:t>www.civilservicepensionscheme.org.uk</a:t>
            </a:r>
            <a:endParaRPr sz="1400" b="0" i="0" u="none" strike="noStrike" cap="none">
              <a:solidFill>
                <a:srgbClr val="56A1D5"/>
              </a:solidFill>
              <a:latin typeface="Arial"/>
              <a:ea typeface="Arial"/>
              <a:cs typeface="Arial"/>
              <a:sym typeface="Arial"/>
            </a:endParaRPr>
          </a:p>
        </p:txBody>
      </p:sp>
      <p:pic>
        <p:nvPicPr>
          <p:cNvPr id="220" name="Google Shape;220;p7"/>
          <p:cNvPicPr preferRelativeResize="0"/>
          <p:nvPr/>
        </p:nvPicPr>
        <p:blipFill rotWithShape="1">
          <a:blip r:embed="rId4">
            <a:alphaModFix/>
          </a:blip>
          <a:srcRect/>
          <a:stretch/>
        </p:blipFill>
        <p:spPr>
          <a:xfrm>
            <a:off x="10078336" y="5771020"/>
            <a:ext cx="1738871" cy="1040637"/>
          </a:xfrm>
          <a:prstGeom prst="rect">
            <a:avLst/>
          </a:prstGeom>
          <a:noFill/>
          <a:ln>
            <a:noFill/>
          </a:ln>
        </p:spPr>
      </p:pic>
      <p:pic>
        <p:nvPicPr>
          <p:cNvPr id="221" name="Google Shape;221;p7"/>
          <p:cNvPicPr preferRelativeResize="0"/>
          <p:nvPr/>
        </p:nvPicPr>
        <p:blipFill rotWithShape="1">
          <a:blip r:embed="rId5">
            <a:alphaModFix/>
          </a:blip>
          <a:srcRect/>
          <a:stretch/>
        </p:blipFill>
        <p:spPr>
          <a:xfrm>
            <a:off x="374793" y="5693125"/>
            <a:ext cx="2269255" cy="78502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914</TotalTime>
  <Words>1600</Words>
  <Application>Microsoft Office PowerPoint</Application>
  <PresentationFormat>Widescreen</PresentationFormat>
  <Paragraphs>184</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Calibri</vt:lpstr>
      <vt:lpstr>Arial</vt:lpstr>
      <vt:lpstr>Times New Roman</vt:lpstr>
      <vt:lpstr>Office Theme</vt:lpstr>
      <vt:lpstr>Regional  Employer  Forums Autumn 2023 </vt:lpstr>
      <vt:lpstr>Civil Service Pensions On Your Radar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Employer  Forums Autumn 2023 </dc:title>
  <dc:creator>Pippa Campbell</dc:creator>
  <cp:lastModifiedBy>Andrew Jones</cp:lastModifiedBy>
  <cp:revision>33</cp:revision>
  <dcterms:created xsi:type="dcterms:W3CDTF">2022-01-09T22:37:27Z</dcterms:created>
  <dcterms:modified xsi:type="dcterms:W3CDTF">2023-11-21T08:51:36Z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0x0101006197D2570CAD594DA79F22AC726AA12B</vt:lpwstr>
  </property>
</Properties>
</file>